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2"/>
  </p:notesMasterIdLst>
  <p:sldIdLst>
    <p:sldId id="256" r:id="rId5"/>
    <p:sldId id="258" r:id="rId6"/>
    <p:sldId id="287" r:id="rId7"/>
    <p:sldId id="308" r:id="rId8"/>
    <p:sldId id="302" r:id="rId9"/>
    <p:sldId id="279" r:id="rId10"/>
    <p:sldId id="278" r:id="rId11"/>
    <p:sldId id="281" r:id="rId12"/>
    <p:sldId id="280" r:id="rId13"/>
    <p:sldId id="291" r:id="rId14"/>
    <p:sldId id="311" r:id="rId15"/>
    <p:sldId id="312" r:id="rId16"/>
    <p:sldId id="303" r:id="rId17"/>
    <p:sldId id="293" r:id="rId18"/>
    <p:sldId id="294" r:id="rId19"/>
    <p:sldId id="295" r:id="rId20"/>
    <p:sldId id="296" r:id="rId21"/>
    <p:sldId id="297" r:id="rId22"/>
    <p:sldId id="298" r:id="rId23"/>
    <p:sldId id="319" r:id="rId24"/>
    <p:sldId id="299" r:id="rId25"/>
    <p:sldId id="265" r:id="rId26"/>
    <p:sldId id="264" r:id="rId27"/>
    <p:sldId id="300" r:id="rId28"/>
    <p:sldId id="266" r:id="rId29"/>
    <p:sldId id="267" r:id="rId30"/>
    <p:sldId id="268" r:id="rId31"/>
    <p:sldId id="269" r:id="rId32"/>
    <p:sldId id="270" r:id="rId33"/>
    <p:sldId id="318" r:id="rId34"/>
    <p:sldId id="313" r:id="rId35"/>
    <p:sldId id="314" r:id="rId36"/>
    <p:sldId id="316" r:id="rId37"/>
    <p:sldId id="315" r:id="rId38"/>
    <p:sldId id="304" r:id="rId39"/>
    <p:sldId id="275" r:id="rId40"/>
    <p:sldId id="277" r:id="rId41"/>
    <p:sldId id="282" r:id="rId42"/>
    <p:sldId id="283" r:id="rId43"/>
    <p:sldId id="320" r:id="rId44"/>
    <p:sldId id="284" r:id="rId45"/>
    <p:sldId id="321" r:id="rId46"/>
    <p:sldId id="322" r:id="rId47"/>
    <p:sldId id="285" r:id="rId48"/>
    <p:sldId id="310" r:id="rId49"/>
    <p:sldId id="307" r:id="rId50"/>
    <p:sldId id="306" r:id="rId5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96"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molay@wsuccess.com" initials="km" lastIdx="5" clrIdx="0">
    <p:extLst>
      <p:ext uri="{19B8F6BF-5375-455C-9EA6-DF929625EA0E}">
        <p15:presenceInfo xmlns:p15="http://schemas.microsoft.com/office/powerpoint/2012/main" userId="S::urn:spo:guest#kmolay@wsuccess.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128"/>
    <a:srgbClr val="F05134"/>
    <a:srgbClr val="65C8D0"/>
    <a:srgbClr val="4D4D4D"/>
    <a:srgbClr val="FFFFFF"/>
    <a:srgbClr val="B4267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64200" autoAdjust="0"/>
  </p:normalViewPr>
  <p:slideViewPr>
    <p:cSldViewPr snapToGrid="0">
      <p:cViewPr varScale="1">
        <p:scale>
          <a:sx n="73" d="100"/>
          <a:sy n="73" d="100"/>
        </p:scale>
        <p:origin x="2676" y="54"/>
      </p:cViewPr>
      <p:guideLst>
        <p:guide pos="129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7C15E67-6132-486A-A3BE-7F9435BCCA55}" type="datetimeFigureOut">
              <a:rPr lang="en-US" smtClean="0"/>
              <a:t>4/18/2019</a:t>
            </a:fld>
            <a:endParaRPr lang="en-US"/>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E251B9F-0626-4A77-8238-C4888C356DBA}" type="slidenum">
              <a:rPr lang="en-US" smtClean="0"/>
              <a:t>‹nr.›</a:t>
            </a:fld>
            <a:endParaRPr lang="en-US"/>
          </a:p>
        </p:txBody>
      </p:sp>
    </p:spTree>
    <p:extLst>
      <p:ext uri="{BB962C8B-B14F-4D97-AF65-F5344CB8AC3E}">
        <p14:creationId xmlns:p14="http://schemas.microsoft.com/office/powerpoint/2010/main" val="383802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51B9F-0626-4A77-8238-C4888C356DBA}" type="slidenum">
              <a:rPr lang="en-US" smtClean="0"/>
              <a:t>1</a:t>
            </a:fld>
            <a:endParaRPr lang="en-US"/>
          </a:p>
        </p:txBody>
      </p:sp>
    </p:spTree>
    <p:extLst>
      <p:ext uri="{BB962C8B-B14F-4D97-AF65-F5344CB8AC3E}">
        <p14:creationId xmlns:p14="http://schemas.microsoft.com/office/powerpoint/2010/main" val="356088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L’année 2018 a été une année excellente pour l’évaluation électronique du PEI, marquée par deux prix et une mention spéciale pour les examens sur ordinateur. Nous avons remporté le prix de la catégorie « Meilleure utilisation de l’évaluation sommative » lors des </a:t>
            </a:r>
            <a:r>
              <a:rPr lang="fr-FR" sz="1200" kern="1200" dirty="0" err="1">
                <a:solidFill>
                  <a:schemeClr val="tx1"/>
                </a:solidFill>
                <a:effectLst/>
                <a:latin typeface="+mn-lt"/>
                <a:ea typeface="+mn-ea"/>
                <a:cs typeface="+mn-cs"/>
              </a:rPr>
              <a:t>eAssessment</a:t>
            </a:r>
            <a:r>
              <a:rPr lang="fr-FR" sz="1200" kern="1200" dirty="0">
                <a:solidFill>
                  <a:schemeClr val="tx1"/>
                </a:solidFill>
                <a:effectLst/>
                <a:latin typeface="+mn-lt"/>
                <a:ea typeface="+mn-ea"/>
                <a:cs typeface="+mn-cs"/>
              </a:rPr>
              <a:t> Awards à Londres, au Royaume-Uni, et, quelques mois plus tard, nous avons reçu le prix de la « Meilleure solution d’évaluation » à Udaipur, en Inde. Nous nous réjouissons de recevoir cette reconnaissance externe venant d’autres experts dans les domaines de l’évaluation électronique et de l’éducation.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11</a:t>
            </a:fld>
            <a:endParaRPr lang="en-US"/>
          </a:p>
        </p:txBody>
      </p:sp>
    </p:spTree>
    <p:extLst>
      <p:ext uri="{BB962C8B-B14F-4D97-AF65-F5344CB8AC3E}">
        <p14:creationId xmlns:p14="http://schemas.microsoft.com/office/powerpoint/2010/main" val="184443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L’année 2018 a été une année excellente pour l’évaluation électronique du PEI, marquée par deux prix et une mention spéciale pour les examens sur ordinateur. Nous avons remporté le prix de la catégorie « Meilleure utilisation de l’évaluation sommative » lors des </a:t>
            </a:r>
            <a:r>
              <a:rPr lang="fr-FR" sz="1200" kern="1200" dirty="0" err="1">
                <a:solidFill>
                  <a:schemeClr val="tx1"/>
                </a:solidFill>
                <a:effectLst/>
                <a:latin typeface="+mn-lt"/>
                <a:ea typeface="+mn-ea"/>
                <a:cs typeface="+mn-cs"/>
              </a:rPr>
              <a:t>eAssessment</a:t>
            </a:r>
            <a:r>
              <a:rPr lang="fr-FR" sz="1200" kern="1200" dirty="0">
                <a:solidFill>
                  <a:schemeClr val="tx1"/>
                </a:solidFill>
                <a:effectLst/>
                <a:latin typeface="+mn-lt"/>
                <a:ea typeface="+mn-ea"/>
                <a:cs typeface="+mn-cs"/>
              </a:rPr>
              <a:t> Awards à Londres, au Royaume-Uni, et, quelques mois plus tard, nous avons reçu le prix de la « Meilleure solution d’évaluation » à Udaipur, en Inde. Nous nous réjouissons de recevoir cette reconnaissance externe venant d’autres experts dans les domaines de l’évaluation électronique et de l’éducation.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12</a:t>
            </a:fld>
            <a:endParaRPr lang="en-US"/>
          </a:p>
        </p:txBody>
      </p:sp>
    </p:spTree>
    <p:extLst>
      <p:ext uri="{BB962C8B-B14F-4D97-AF65-F5344CB8AC3E}">
        <p14:creationId xmlns:p14="http://schemas.microsoft.com/office/powerpoint/2010/main" val="348972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Après la session d’évaluation de mai 2018, l’IB a envoyé un questionnaire à 95 des 200 établissements pour éviter de créer une lassitude à l’égard des enquêtes. Le département de la recherche considère que le taux de réponse est fiable et que les résultats sont donc représentatifs de l’ensemble des 200 établissements.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13</a:t>
            </a:fld>
            <a:endParaRPr lang="en-US"/>
          </a:p>
        </p:txBody>
      </p:sp>
    </p:spTree>
    <p:extLst>
      <p:ext uri="{BB962C8B-B14F-4D97-AF65-F5344CB8AC3E}">
        <p14:creationId xmlns:p14="http://schemas.microsoft.com/office/powerpoint/2010/main" val="120241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participants travaillent dans des établissements du monde entier proposant le PEI. Le taux élevé de réponse au Canada reflète un taux élevé de participation des candidats à l’évaluation électronique du PEI dans ce pays.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14</a:t>
            </a:fld>
            <a:endParaRPr lang="en-US"/>
          </a:p>
        </p:txBody>
      </p:sp>
    </p:spTree>
    <p:extLst>
      <p:ext uri="{BB962C8B-B14F-4D97-AF65-F5344CB8AC3E}">
        <p14:creationId xmlns:p14="http://schemas.microsoft.com/office/powerpoint/2010/main" val="164586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Certains des établissements participant à l’évaluation électronique du PEI possèdent une longue expérience, d’autres proposent le PEI depuis peu. La mise en œuvre de cette évaluation ne se limite pas à un type particulier d’établissement.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15</a:t>
            </a:fld>
            <a:endParaRPr lang="en-US"/>
          </a:p>
        </p:txBody>
      </p:sp>
    </p:spTree>
    <p:extLst>
      <p:ext uri="{BB962C8B-B14F-4D97-AF65-F5344CB8AC3E}">
        <p14:creationId xmlns:p14="http://schemas.microsoft.com/office/powerpoint/2010/main" val="397271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Heidi Hayes Jacobs, conférencière principale à la conférence mondiale de Vienne, en 2018, a placé l’éducation sur une ligne allant d’une perspective traditionnelle à une perspective contemporaine. En gardant cela à l’esprit, je vous invite à réfléchir au contexte de votre établissement. Les valeurs de votre établissement sont-elles traditionnelles, contemporaines ou un mélange des deux ? Ce n’est pas un jugement de valeur. Il s’agit juste d’une explication de la façon dont l’évaluation électronique est perçue et de la valeur qu’elle pourrait avoir pour votre établissement et vos candidats.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16</a:t>
            </a:fld>
            <a:endParaRPr lang="en-US"/>
          </a:p>
        </p:txBody>
      </p:sp>
    </p:spTree>
    <p:extLst>
      <p:ext uri="{BB962C8B-B14F-4D97-AF65-F5344CB8AC3E}">
        <p14:creationId xmlns:p14="http://schemas.microsoft.com/office/powerpoint/2010/main" val="258526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Heidi Hayes Jacobs, conférencière principale à la conférence mondiale de Vienne, en 2018, a placé l’éducation sur une ligne allant d’une perspective traditionnelle à une perspective contemporaine. En gardant cela à l’esprit, je vous invite à réfléchir au contexte de votre établissement. Les valeurs de votre établissement sont-elles traditionnelles, contemporaines ou un mélange des deux ? Ce n’est pas un jugement de valeur. Il s’agit juste d’une explication de la façon dont l’évaluation électronique est perçue et de la valeur qu’elle pourrait avoir pour votre établissement et vos candidats.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17</a:t>
            </a:fld>
            <a:endParaRPr lang="en-US"/>
          </a:p>
        </p:txBody>
      </p:sp>
    </p:spTree>
    <p:extLst>
      <p:ext uri="{BB962C8B-B14F-4D97-AF65-F5344CB8AC3E}">
        <p14:creationId xmlns:p14="http://schemas.microsoft.com/office/powerpoint/2010/main" val="34352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Heidi Hayes Jacobs, conférencière principale à la conférence mondiale de Vienne, en 2018, a placé l’éducation sur une ligne allant d’une perspective traditionnelle à une perspective contemporaine. En gardant cela à l’esprit, je vous invite à réfléchir au contexte de votre établissement. Les valeurs de votre établissement sont-elles traditionnelles, contemporaines ou un mélange des deux ? Ce n’est pas un jugement de valeur. Il s’agit juste d’une explication de la façon dont l’évaluation électronique est perçue et de la valeur qu’elle pourrait avoir pour votre établissement et vos candidats.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18</a:t>
            </a:fld>
            <a:endParaRPr lang="en-US"/>
          </a:p>
        </p:txBody>
      </p:sp>
    </p:spTree>
    <p:extLst>
      <p:ext uri="{BB962C8B-B14F-4D97-AF65-F5344CB8AC3E}">
        <p14:creationId xmlns:p14="http://schemas.microsoft.com/office/powerpoint/2010/main" val="244217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Une majorité écrasante des participants continueront à proposer l’évaluation électronique du PEI. Seuls trois établissements ne le feront pas. Deux d’entre eux ont choisi de ne pas continuer en raison de problèmes de reconnaissance, parce que la langue de leur pays n’est pas actuellement proposée en langue et littérature et que cela empêche les élèves d’obtenir le certificat. Leur gouvernement exige d’eux un certificat après le premier cycle du secondaire, donc ces deux établissements ont choisi de renoncer jusqu’à ce que nous proposions leur langue. Le troisième établissement propose le Programme du diplôme et son personnel éprouve des difficultés à effectuer la transition entre le PEI et le Programme du diplôme. Dans ces circonstances, ils estiment qu’il n’est pas juste pour les élèves de s’inscrire à l’évaluation électronique avant que le programme ne soit bien établi.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19</a:t>
            </a:fld>
            <a:endParaRPr lang="en-US"/>
          </a:p>
        </p:txBody>
      </p:sp>
    </p:spTree>
    <p:extLst>
      <p:ext uri="{BB962C8B-B14F-4D97-AF65-F5344CB8AC3E}">
        <p14:creationId xmlns:p14="http://schemas.microsoft.com/office/powerpoint/2010/main" val="298447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Comme le contexte de chaque établissement est différent, la charge de travail qui incombe au coordonnateur du PEI pour les inscriptions et l’administration peut varier énormément. Le perfectionnement professionnel du personnel est considérablement différent quand vous avez 14 ou 76 enseignants. Imaginez la normalisation du projet personnel avec 76 enseignants ! Il s’agit cependant d’une réalité pour plusieurs de nos établissements.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20</a:t>
            </a:fld>
            <a:endParaRPr lang="en-US"/>
          </a:p>
        </p:txBody>
      </p:sp>
    </p:spTree>
    <p:extLst>
      <p:ext uri="{BB962C8B-B14F-4D97-AF65-F5344CB8AC3E}">
        <p14:creationId xmlns:p14="http://schemas.microsoft.com/office/powerpoint/2010/main" val="132228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vous souhaite la bienvenue et remercie celles et ceux d’entre vous qui ont répondu à cette enquête l’année dernière.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a:t>
            </a:fld>
            <a:endParaRPr lang="en-US"/>
          </a:p>
        </p:txBody>
      </p:sp>
    </p:spTree>
    <p:extLst>
      <p:ext uri="{BB962C8B-B14F-4D97-AF65-F5344CB8AC3E}">
        <p14:creationId xmlns:p14="http://schemas.microsoft.com/office/powerpoint/2010/main" val="1669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Comme le contexte de chaque établissement est différent, la charge de travail qui incombe au coordonnateur du PEI pour les inscriptions et l’administration peut varier énormément. Le perfectionnement professionnel du personnel est considérablement différent quand vous avez 14 ou 76 enseignants. Imaginez la normalisation du projet personnel avec 76 enseignants ! Il s’agit cependant d’une réalité pour plusieurs de nos établissements.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21</a:t>
            </a:fld>
            <a:endParaRPr lang="en-US"/>
          </a:p>
        </p:txBody>
      </p:sp>
    </p:spTree>
    <p:extLst>
      <p:ext uri="{BB962C8B-B14F-4D97-AF65-F5344CB8AC3E}">
        <p14:creationId xmlns:p14="http://schemas.microsoft.com/office/powerpoint/2010/main" val="83385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est fortement recommandé que les candidats utilisent cet outil. Ils peuvent s’amuser à glisser et déposer des éléments, essayer les outils de dessin, ajouter une capture d’écran de la calculatrice, etc. Il est disponible sur le Centre de ressources pédagogiques. Les dernières mises à jour techniques sont effectuées pour chaque session.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22</a:t>
            </a:fld>
            <a:endParaRPr lang="en-US"/>
          </a:p>
        </p:txBody>
      </p:sp>
    </p:spTree>
    <p:extLst>
      <p:ext uri="{BB962C8B-B14F-4D97-AF65-F5344CB8AC3E}">
        <p14:creationId xmlns:p14="http://schemas.microsoft.com/office/powerpoint/2010/main" val="1325492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Le service est accessible 24 heures sur 24 pendant les examens sur ordinateur. L’IB vous répond évaluera la priorité du problème soulevé et transfèrera l’appel vers le service d’assistance technique si cela est de son ressort.</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Ceux qui y ont fait appel ont estimé que le niveau de service était élevé. Certains établissements n’ont pas eu besoin d’assistance du tout.</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mai 2018, les vidéos de l’examen d’histoire ont mis du temps à charger ; nous en avons tiré des leçons.</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Aucun problème technique </a:t>
            </a:r>
            <a:r>
              <a:rPr lang="fr-FR" sz="1200" u="sng" kern="1200" dirty="0">
                <a:solidFill>
                  <a:schemeClr val="tx1"/>
                </a:solidFill>
                <a:effectLst/>
                <a:latin typeface="+mn-lt"/>
                <a:ea typeface="+mn-ea"/>
                <a:cs typeface="+mn-cs"/>
              </a:rPr>
              <a:t>du tout</a:t>
            </a:r>
            <a:r>
              <a:rPr lang="fr-FR" sz="1200" kern="1200" dirty="0">
                <a:solidFill>
                  <a:schemeClr val="tx1"/>
                </a:solidFill>
                <a:effectLst/>
                <a:latin typeface="+mn-lt"/>
                <a:ea typeface="+mn-ea"/>
                <a:cs typeface="+mn-cs"/>
              </a:rPr>
              <a:t> n’a été signalé lors de la session d’évaluation de novembre 2018.</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23</a:t>
            </a:fld>
            <a:endParaRPr lang="en-US"/>
          </a:p>
        </p:txBody>
      </p:sp>
    </p:spTree>
    <p:extLst>
      <p:ext uri="{BB962C8B-B14F-4D97-AF65-F5344CB8AC3E}">
        <p14:creationId xmlns:p14="http://schemas.microsoft.com/office/powerpoint/2010/main" val="2526010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Le service est accessible 24 heures sur 24 pendant les examens sur ordinateur. L’IB vous répond évaluera la priorité du problème soulevé et transfèrera l’appel vers le service d’assistance technique si cela est de son ressort.</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Ceux qui y ont fait appel ont estimé que le niveau de service était élevé. Certains établissements n’ont pas eu besoin d’assistance du tout.</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mai 2018, les vidéos de l’examen d’histoire ont mis du temps à charger ; nous en avons tiré des leçons.</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Aucun problème technique </a:t>
            </a:r>
            <a:r>
              <a:rPr lang="fr-FR" sz="1200" u="sng" kern="1200" dirty="0">
                <a:solidFill>
                  <a:schemeClr val="tx1"/>
                </a:solidFill>
                <a:effectLst/>
                <a:latin typeface="+mn-lt"/>
                <a:ea typeface="+mn-ea"/>
                <a:cs typeface="+mn-cs"/>
              </a:rPr>
              <a:t>du tout</a:t>
            </a:r>
            <a:r>
              <a:rPr lang="fr-FR" sz="1200" kern="1200" dirty="0">
                <a:solidFill>
                  <a:schemeClr val="tx1"/>
                </a:solidFill>
                <a:effectLst/>
                <a:latin typeface="+mn-lt"/>
                <a:ea typeface="+mn-ea"/>
                <a:cs typeface="+mn-cs"/>
              </a:rPr>
              <a:t> n’a été signalé lors de la session d’évaluation de novembre 2018.</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24</a:t>
            </a:fld>
            <a:endParaRPr lang="en-US"/>
          </a:p>
        </p:txBody>
      </p:sp>
    </p:spTree>
    <p:extLst>
      <p:ext uri="{BB962C8B-B14F-4D97-AF65-F5344CB8AC3E}">
        <p14:creationId xmlns:p14="http://schemas.microsoft.com/office/powerpoint/2010/main" val="372324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Comme l’illustrent ces deux exemples, les établissements ont constaté le développement des compétences spécifiques aux approches de l’apprentissage et le renforcement des éléments requis pour encourager un enseignement et un apprentissage conceptuels de qualité reposant sur la recherche. Ils ont également mentionné une amélioration du point de vue de la réflexion des élèves, de la planification verticale du programme d’études par les enseignants, de la visibilité du PEI dans l’enseignement quotidien, de la planification collaborative des enseignants, de l’alignement du programme enseigné sur le programme établi et de la compréhension des contextes mondiaux par les élèves.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25</a:t>
            </a:fld>
            <a:endParaRPr lang="en-US"/>
          </a:p>
        </p:txBody>
      </p:sp>
    </p:spTree>
    <p:extLst>
      <p:ext uri="{BB962C8B-B14F-4D97-AF65-F5344CB8AC3E}">
        <p14:creationId xmlns:p14="http://schemas.microsoft.com/office/powerpoint/2010/main" val="2534098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commentaire du coordonnateur au Mexique souligne la banalité croissante de l’évaluation numérique et celui du coordonnateur en Azerbaïdjan insiste sur l’évaluation de compétences, de concepts et de réflexion plutôt que de connaissances mémorisées. Les autres commentaires ont mentionné l’interprétation des critères d’évaluation ainsi que l’utilisation des plans de travail des unités partiellement remplis et de l’évaluation sur ordinateur comme modèles pour évaluer les élèves. Un autre commentaire a mis l’accent sur l’importance de fournir un contexte à l’évaluation. En d’autres termes, il s’agit de s’assurer que l’évaluation est reliée naturellement à ce qui est enseigné et appris.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26</a:t>
            </a:fld>
            <a:endParaRPr lang="en-US"/>
          </a:p>
        </p:txBody>
      </p:sp>
    </p:spTree>
    <p:extLst>
      <p:ext uri="{BB962C8B-B14F-4D97-AF65-F5344CB8AC3E}">
        <p14:creationId xmlns:p14="http://schemas.microsoft.com/office/powerpoint/2010/main" val="408657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L’accent mis sur la littératie médiatique est intéressant et souligne le fait que cette compétence spécifique aux approches de l’apprentissage est nécessaire dans toutes les matières lors du travail effectué dans un environnement numérique. Le deuxième commentaire montre l’enthousiasme généré par cette approche innovante. En ce qui concerne les outils d’apprentissage numériques, deux établissements, un en Azerbaïdjan et un en Malaisie, ont déclaré qu’il était important que les élèves se sentent à l’aise dans l’environnement numérique. Ils se concentrent ainsi moins sur l’utilisation de la plateforme et plus sur leur apprentissage. Cela a également des avantages pour les enseignants en permettant une amélioration des connaissances, de la recherche et des applications dans l’environnement numérique.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27</a:t>
            </a:fld>
            <a:endParaRPr lang="en-US"/>
          </a:p>
        </p:txBody>
      </p:sp>
    </p:spTree>
    <p:extLst>
      <p:ext uri="{BB962C8B-B14F-4D97-AF65-F5344CB8AC3E}">
        <p14:creationId xmlns:p14="http://schemas.microsoft.com/office/powerpoint/2010/main" val="3165821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J’ai inclus cette question dans l’enquête parce que j’avais vraiment besoin de savoir si les établissements avaient mis l’accent sur la liste de thèmes uniquement en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ce qui n’est ni ce que souhaite l’IB ni la manière dont l’évaluation doit être envisagée. J’ai donc été ravie du commentaire du coordonnateur en Ukraine qui souligne exactement ce point : ils n’enseignent pas en vue de l’examen, mais soutiennent l’alignement sur les exigences de l’évaluation électronique. Le coordonnateur de l’établissement canadien considère que l’évaluation électronique du PEI est un facteur d’enrichissement et permet davantage de cohérence.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28</a:t>
            </a:fld>
            <a:endParaRPr lang="en-US"/>
          </a:p>
        </p:txBody>
      </p:sp>
    </p:spTree>
    <p:extLst>
      <p:ext uri="{BB962C8B-B14F-4D97-AF65-F5344CB8AC3E}">
        <p14:creationId xmlns:p14="http://schemas.microsoft.com/office/powerpoint/2010/main" val="3713573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Voici un autre commentaire excellent, qui cette fois-ci nous vient de Suède. Le coordonnateur explique que toutes les leçons du PEI préparent les élèves pour l’évaluation électronique. En outre, l’établissement du Kazakhstan mérite une mention particulière pour avoir introduit un programme de rédaction spécial depuis le PP dans le but de soutenir les candidats lors de l’évaluation électronique. C’était fantastique de voir que les établissements comprennent que l’évaluation électronique vise à soutenir l’enseignement et l’apprentissage conceptuels et qu’elle ne se prête pas au bachotage ; seules de bonnes pratiques de l’enseignement du PEI peuvent apporter une bonne préparation.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29</a:t>
            </a:fld>
            <a:endParaRPr lang="en-US"/>
          </a:p>
        </p:txBody>
      </p:sp>
    </p:spTree>
    <p:extLst>
      <p:ext uri="{BB962C8B-B14F-4D97-AF65-F5344CB8AC3E}">
        <p14:creationId xmlns:p14="http://schemas.microsoft.com/office/powerpoint/2010/main" val="117056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J’ai décidé d’ajouter une case à la fin de l’enquête pour permettre aux établissements de nous fournir tout commentaire additionnel. Les réponses allaient de compliments tels que : « ce sont des examens très intéressants » au retour d’information critique et amical que j’espérais. Nous pouvons continuer à réaliser des développements, mais, sans connaître l’expérience des établissements et des candidats, comment pouvons-nous savoir ce que veulent ces établissements ? Par conséquent, j’ai été très heureuse de constater que les commentaires correspondaient aux développements futurs dont l’IB est déjà conscient et qu’ils sont tous liés au soutien apporté aux élèves, aux enseignants et aux coordonnateurs du PEI.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30</a:t>
            </a:fld>
            <a:endParaRPr lang="en-US"/>
          </a:p>
        </p:txBody>
      </p:sp>
    </p:spTree>
    <p:extLst>
      <p:ext uri="{BB962C8B-B14F-4D97-AF65-F5344CB8AC3E}">
        <p14:creationId xmlns:p14="http://schemas.microsoft.com/office/powerpoint/2010/main" val="321302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session de mai 2018 était la troisième session d’évaluation de mai, depuis le lancement de l’évaluation électronique du PEI en 2016. Une troisième session d’évaluation de novembre s’est également déroulée la même année, mais les données de mai apportent plus d’informations pour suivre ce qui s’est passé lors de ces sessions, en raison d’un nombre de candidats plus important.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a:t>
            </a:fld>
            <a:endParaRPr lang="en-US"/>
          </a:p>
        </p:txBody>
      </p:sp>
    </p:spTree>
    <p:extLst>
      <p:ext uri="{BB962C8B-B14F-4D97-AF65-F5344CB8AC3E}">
        <p14:creationId xmlns:p14="http://schemas.microsoft.com/office/powerpoint/2010/main" val="27910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J’ai décidé d’ajouter une case à la fin de l’enquête pour permettre aux établissements de nous fournir tout commentaire additionnel. Les réponses allaient de compliments tels que : « ce sont des examens très intéressants » au retour d’information critique et amical que j’espérais. Nous pouvons continuer à réaliser des développements, mais, sans connaître l’expérience des établissements et des candidats, comment pouvons-nous savoir ce que veulent ces établissements ? Par conséquent, j’ai été très heureuse de constater que les commentaires correspondaient aux développements futurs dont l’IB est déjà conscient et qu’ils sont tous liés au soutien apporté aux élèves, aux enseignants et aux coordonnateurs du PEI.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31</a:t>
            </a:fld>
            <a:endParaRPr lang="en-US"/>
          </a:p>
        </p:txBody>
      </p:sp>
    </p:spTree>
    <p:extLst>
      <p:ext uri="{BB962C8B-B14F-4D97-AF65-F5344CB8AC3E}">
        <p14:creationId xmlns:p14="http://schemas.microsoft.com/office/powerpoint/2010/main" val="12914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Pour aider les élèves, les établissements souhaiteraient avoir un accès plus étendu aux évaluations précédentes pour fournir des examens d’entraînement et permettre aux élèves de s’exercer. Les établissements ont eu accès à la série complète d’examens sur ordinateur de mai 2018 pour aider leurs élèves à préparer la session de mai 2019. </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est essentiel d’aider les établissements à comprendre l’importance du matériel de familiarisation et de son utilisation chaque année avant la session, car cela permet de bien soutenir les élèves. Les mises à jour qu’il contient tiennent compte des progrès de la technologie. </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établissements souhaiteraient que plus de langues soient proposées et que plus de matières soient disponibles dans les trois langues de travail de l’IB. Nous partageons cette ambition, mais nous devons nous assurer que le développement et la mise en œuvre de l’évaluation de l’IB sont assez solides pour soutenir cette croissance. </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ce qui concerne la reconnaissance, nous devrions bientôt recevoir les résultats d’une étude de recherche comparant le PEI et l’IGCSE ; à suivre donc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32</a:t>
            </a:fld>
            <a:endParaRPr lang="en-US"/>
          </a:p>
        </p:txBody>
      </p:sp>
    </p:spTree>
    <p:extLst>
      <p:ext uri="{BB962C8B-B14F-4D97-AF65-F5344CB8AC3E}">
        <p14:creationId xmlns:p14="http://schemas.microsoft.com/office/powerpoint/2010/main" val="359418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Il est primordial d’aider les enseignants à comprendre les pratiques d’évaluation. Il est évident d’après les commentaires que le processus de révision de notation n’est pas clair pour les établissements. Il en est de même pour la différence entre la normalisation et la révision de notation qui doivent se dérouler dans l’établissement avant l’envoi des échantillons de projet personnel ou de portfolio électronique réalisés par des élèves.</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façon dont l’IB attribue les notes finales peut être compliquée à comprendre pour ceux qui n’y sont pas habitués. En principe, les seuils d’attribution des notes finales restent les mêmes d’une session à l’autre pour le portfolio électronique et le projet personnel, mais ils changent lors de chaque session pour les examens sur ordinateur. Les résultats d’examen peuvent ainsi rester comparables. Si deux frères et sœurs obtiennent les mêmes résultats à deux ans d’intervalle, leurs résultats doivent avoir la même signification chaque année même si les examens, quoique similaires, ne sont pas tout à fait les mêmes. Vous pouvez en apprendre plus sur l’attribution des notes finales lors de certaines sessions des conférences mondiales.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pouvez également consulter le document </a:t>
            </a:r>
            <a:r>
              <a:rPr lang="fr-FR" sz="1200" i="1" kern="1200" dirty="0">
                <a:solidFill>
                  <a:schemeClr val="tx1"/>
                </a:solidFill>
                <a:effectLst/>
                <a:latin typeface="+mn-lt"/>
                <a:ea typeface="+mn-ea"/>
                <a:cs typeface="+mn-cs"/>
              </a:rPr>
              <a:t>Principes et pratiques de l’évaluation – Des évaluations de qualité à l’ère du numérique</a:t>
            </a:r>
            <a:r>
              <a:rPr lang="fr-FR" sz="1200" kern="1200" dirty="0">
                <a:solidFill>
                  <a:schemeClr val="tx1"/>
                </a:solidFill>
                <a:effectLst/>
                <a:latin typeface="+mn-lt"/>
                <a:ea typeface="+mn-ea"/>
                <a:cs typeface="+mn-cs"/>
              </a:rPr>
              <a:t>, disponible sur le Centre de ressources pédagogiques. Il s’agit d’une excellente source d’informations supplémentaires.</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enseignants ont trouvé que le formulaire comportant les commentaires sur l’évaluation interne, pour le portfolio électronique et le projet personnel, était très différent du retour d’information qu’ils recevaient par le passé. Ce formulaire détaille les constatations effectuées par l’examinateur pendant la révision de notation. Il ne donne aucune recommandation supplémentaire sur la conception de l’évaluation. Nous étudions cette question, mais je n’ai rien de concret à communiquer à ce stade. Une excellente infographie sur le parcours des examens du PEI est disponible pour les élèves et les parents qui seraient intéressés.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33</a:t>
            </a:fld>
            <a:endParaRPr lang="en-US"/>
          </a:p>
        </p:txBody>
      </p:sp>
    </p:spTree>
    <p:extLst>
      <p:ext uri="{BB962C8B-B14F-4D97-AF65-F5344CB8AC3E}">
        <p14:creationId xmlns:p14="http://schemas.microsoft.com/office/powerpoint/2010/main" val="3435385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L’IB essaie de communiquer avec les établissements et les coordonnateurs de la manière la plus efficace possible et nous sommes conscients du fait que les coordonnateurs sont surchargés par nos enquêtes et nos questions. Depuis l’introduction de l’évaluation électronique du PEI, les guides pédagogiques ont absorbé les informations s’y rapportant et il n’y a plus de guide séparé. En conséquence, je comprends très bien la suggestion de réorganiser le Centre de ressources pédagogiques, étant donné que les coordonnateurs ont besoin de consulter de nombreux documents différents pour collecter tous les renseignements requis. La nouvelle version du matériel de soutien au coordonnateur rassemble ces informations en un seul endroit, ce qui, nous l’espérons, vous sera utile. L’accès se fait encore par des liens hypertextes, mais c’est une étape vers un rassemblement logique du matériel, en un endroit unique. Nous avons également créé des guides rapides et des infographies pour rendre l’information plus accessible. Toutes ces ressources sont disponibles sur le Centre de ressources pédagogiques.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34</a:t>
            </a:fld>
            <a:endParaRPr lang="en-US"/>
          </a:p>
        </p:txBody>
      </p:sp>
    </p:spTree>
    <p:extLst>
      <p:ext uri="{BB962C8B-B14F-4D97-AF65-F5344CB8AC3E}">
        <p14:creationId xmlns:p14="http://schemas.microsoft.com/office/powerpoint/2010/main" val="2710031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me rends compte que beaucoup d’entre vous n’ont pas encore de candidats à l’évaluation électronique du PEI, et que ce ne sera peut-être pas le cas pour votre établissement avant un certain temps. Malgré tout, vous pouvez tout de même bénéficier de cette influence rétroactive que j’ai mentionnée plus tôt dans la présentation. De nombreuses ressources sont disponibles sur le Centre de ressources pédagogiques. Vous les trouverez dans les sections consacrées aux matières, sur la page des ressources pour le PEI.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36</a:t>
            </a:fld>
            <a:endParaRPr lang="en-US"/>
          </a:p>
        </p:txBody>
      </p:sp>
    </p:spTree>
    <p:extLst>
      <p:ext uri="{BB962C8B-B14F-4D97-AF65-F5344CB8AC3E}">
        <p14:creationId xmlns:p14="http://schemas.microsoft.com/office/powerpoint/2010/main" val="2047247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me rends compte que beaucoup d’entre vous n’ont pas encore de candidats à l’évaluation électronique du PEI, et que ce ne sera peut-être pas le cas pour votre établissement avant un certain temps. Malgré tout, vous pouvez tout de même bénéficier de cette influence rétroactive que j’ai mentionnée plus tôt dans la présentation. De nombreuses ressources sont disponibles sur le Centre de ressources pédagogiques. Vous les trouverez dans les sections consacrées aux matières, sur la page des ressources pour le PEI.</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37</a:t>
            </a:fld>
            <a:endParaRPr lang="en-US"/>
          </a:p>
        </p:txBody>
      </p:sp>
    </p:spTree>
    <p:extLst>
      <p:ext uri="{BB962C8B-B14F-4D97-AF65-F5344CB8AC3E}">
        <p14:creationId xmlns:p14="http://schemas.microsoft.com/office/powerpoint/2010/main" val="778633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t>
            </a:r>
            <a:r>
              <a:rPr lang="fr-FR" sz="1200" b="1" kern="1200" dirty="0">
                <a:solidFill>
                  <a:schemeClr val="tx1"/>
                </a:solidFill>
                <a:effectLst/>
                <a:latin typeface="+mn-lt"/>
                <a:ea typeface="+mn-ea"/>
                <a:cs typeface="+mn-cs"/>
              </a:rPr>
              <a:t>rapports pédagogiques</a:t>
            </a:r>
            <a:r>
              <a:rPr lang="fr-FR" sz="1200" kern="1200" dirty="0">
                <a:solidFill>
                  <a:schemeClr val="tx1"/>
                </a:solidFill>
                <a:effectLst/>
                <a:latin typeface="+mn-lt"/>
                <a:ea typeface="+mn-ea"/>
                <a:cs typeface="+mn-cs"/>
              </a:rPr>
              <a:t> sont rédigés par l’examinateur en chef de la matière concernée et décrivent les tendances constatées pour tous les candidats qui ont participé à l’évaluation. Ils permettent d’aider chaque établissement à définir les aspects de son propre enseignement et apprentissage sur lesquels mettre l’accent.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38</a:t>
            </a:fld>
            <a:endParaRPr lang="en-US"/>
          </a:p>
        </p:txBody>
      </p:sp>
    </p:spTree>
    <p:extLst>
      <p:ext uri="{BB962C8B-B14F-4D97-AF65-F5344CB8AC3E}">
        <p14:creationId xmlns:p14="http://schemas.microsoft.com/office/powerpoint/2010/main" val="275169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a:t>
            </a:r>
            <a:r>
              <a:rPr lang="fr-FR" sz="1200" b="1" kern="1200" dirty="0">
                <a:solidFill>
                  <a:schemeClr val="tx1"/>
                </a:solidFill>
                <a:effectLst/>
                <a:latin typeface="+mn-lt"/>
                <a:ea typeface="+mn-ea"/>
                <a:cs typeface="+mn-cs"/>
              </a:rPr>
              <a:t> documents de préparation pour l’examen interdisciplinaire</a:t>
            </a:r>
            <a:r>
              <a:rPr lang="fr-FR" sz="1200" kern="1200" dirty="0">
                <a:solidFill>
                  <a:schemeClr val="tx1"/>
                </a:solidFill>
                <a:effectLst/>
                <a:latin typeface="+mn-lt"/>
                <a:ea typeface="+mn-ea"/>
                <a:cs typeface="+mn-cs"/>
              </a:rPr>
              <a:t> peuvent être utilisés pour intégrer des unités interdisciplinaires dans les premières années du PEI. Les établissements doivent avoir au moins une unité interdisciplinaire par année du PEI, donc c’est un moyen simple d’y parvenir. Ces ressources correspondent, bien sûr, à un niveau de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du PEI, mais elles fournissent également quelques idées pour les années antérieures.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39</a:t>
            </a:fld>
            <a:endParaRPr lang="en-US"/>
          </a:p>
        </p:txBody>
      </p:sp>
    </p:spTree>
    <p:extLst>
      <p:ext uri="{BB962C8B-B14F-4D97-AF65-F5344CB8AC3E}">
        <p14:creationId xmlns:p14="http://schemas.microsoft.com/office/powerpoint/2010/main" val="2096551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a:t>
            </a:r>
            <a:r>
              <a:rPr lang="fr-FR" sz="1200" b="1" kern="1200" dirty="0">
                <a:solidFill>
                  <a:schemeClr val="tx1"/>
                </a:solidFill>
                <a:effectLst/>
                <a:latin typeface="+mn-lt"/>
                <a:ea typeface="+mn-ea"/>
                <a:cs typeface="+mn-cs"/>
              </a:rPr>
              <a:t> documents de préparation pour l’examen interdisciplinaire</a:t>
            </a:r>
            <a:r>
              <a:rPr lang="fr-FR" sz="1200" kern="1200" dirty="0">
                <a:solidFill>
                  <a:schemeClr val="tx1"/>
                </a:solidFill>
                <a:effectLst/>
                <a:latin typeface="+mn-lt"/>
                <a:ea typeface="+mn-ea"/>
                <a:cs typeface="+mn-cs"/>
              </a:rPr>
              <a:t> peuvent être utilisés pour intégrer des unités interdisciplinaires dans les premières années du PEI. Les établissements doivent avoir au moins une unité interdisciplinaire par année du PEI, donc c’est un moyen simple d’y parvenir. Ces ressources correspondent, bien sûr, à un niveau de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du PEI, mais elles fournissent également quelques idées pour les années antérieures.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40</a:t>
            </a:fld>
            <a:endParaRPr lang="en-US"/>
          </a:p>
        </p:txBody>
      </p:sp>
    </p:spTree>
    <p:extLst>
      <p:ext uri="{BB962C8B-B14F-4D97-AF65-F5344CB8AC3E}">
        <p14:creationId xmlns:p14="http://schemas.microsoft.com/office/powerpoint/2010/main" val="186990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t>
            </a:r>
            <a:r>
              <a:rPr lang="fr-FR" sz="1200" b="1" kern="1200" dirty="0">
                <a:solidFill>
                  <a:schemeClr val="tx1"/>
                </a:solidFill>
                <a:effectLst/>
                <a:latin typeface="+mn-lt"/>
                <a:ea typeface="+mn-ea"/>
                <a:cs typeface="+mn-cs"/>
              </a:rPr>
              <a:t>plans de travail des unités partiellement remplis</a:t>
            </a:r>
            <a:r>
              <a:rPr lang="fr-FR" sz="1200" kern="1200" dirty="0">
                <a:solidFill>
                  <a:schemeClr val="tx1"/>
                </a:solidFill>
                <a:effectLst/>
                <a:latin typeface="+mn-lt"/>
                <a:ea typeface="+mn-ea"/>
                <a:cs typeface="+mn-cs"/>
              </a:rPr>
              <a:t> et les </a:t>
            </a:r>
            <a:r>
              <a:rPr lang="fr-FR" sz="1200" b="1" kern="1200" dirty="0">
                <a:solidFill>
                  <a:schemeClr val="tx1"/>
                </a:solidFill>
                <a:effectLst/>
                <a:latin typeface="+mn-lt"/>
                <a:ea typeface="+mn-ea"/>
                <a:cs typeface="+mn-cs"/>
              </a:rPr>
              <a:t>évaluations antérieures</a:t>
            </a:r>
            <a:r>
              <a:rPr lang="fr-FR" sz="1200" kern="1200" dirty="0">
                <a:solidFill>
                  <a:schemeClr val="tx1"/>
                </a:solidFill>
                <a:effectLst/>
                <a:latin typeface="+mn-lt"/>
                <a:ea typeface="+mn-ea"/>
                <a:cs typeface="+mn-cs"/>
              </a:rPr>
              <a:t> fournissent beaucoup d’informations sur les normes pédagogiques requises à la fin de la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du PEI. Ils peuvent donc être un bon point de départ lors d’une journée de perfectionnement professionnel sur la planification verticale du PEI ; ils peuvent également être utilisés en cours.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41</a:t>
            </a:fld>
            <a:endParaRPr lang="en-US"/>
          </a:p>
        </p:txBody>
      </p:sp>
    </p:spTree>
    <p:extLst>
      <p:ext uri="{BB962C8B-B14F-4D97-AF65-F5344CB8AC3E}">
        <p14:creationId xmlns:p14="http://schemas.microsoft.com/office/powerpoint/2010/main" val="310828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Au total, 775 établissements ont participé, dont 200 ont inscrit des candidats pour le portfolio électronique et/ou les examens sur ordinateur, et ce dans 98 pays pour 38 matières. La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du PEI n’est pas proposée par tous les établissements.</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53 % des certificats du PEI attribués en mai 2018 étaient bilingues, ce qui confirme que les candidats du PEI sont des apprenants de langue communicatifs et sensibles à la réalité internationale.</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Si votre établissement souhaite consulter davantage de données concernant les sessions d’évaluation électronique, vous les trouverez dans les relevés statistiques accessibles sur le Centre de ressources pédagogiques, dans la section </a:t>
            </a:r>
            <a:r>
              <a:rPr lang="fr-FR" sz="1200" b="1" kern="1200" dirty="0">
                <a:solidFill>
                  <a:schemeClr val="tx1"/>
                </a:solidFill>
                <a:effectLst/>
                <a:latin typeface="+mn-lt"/>
                <a:ea typeface="+mn-ea"/>
                <a:cs typeface="+mn-cs"/>
              </a:rPr>
              <a:t>Mise en œuvre</a:t>
            </a:r>
            <a:r>
              <a:rPr lang="fr-FR" sz="1200" kern="1200" dirty="0">
                <a:solidFill>
                  <a:schemeClr val="tx1"/>
                </a:solidFill>
                <a:effectLst/>
                <a:latin typeface="+mn-lt"/>
                <a:ea typeface="+mn-ea"/>
                <a:cs typeface="+mn-cs"/>
              </a:rPr>
              <a:t> des ressources du PEI. Elles sont également disponibles sur le site Web public.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5</a:t>
            </a:fld>
            <a:endParaRPr lang="en-US"/>
          </a:p>
        </p:txBody>
      </p:sp>
    </p:spTree>
    <p:extLst>
      <p:ext uri="{BB962C8B-B14F-4D97-AF65-F5344CB8AC3E}">
        <p14:creationId xmlns:p14="http://schemas.microsoft.com/office/powerpoint/2010/main" val="332885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t>
            </a:r>
            <a:r>
              <a:rPr lang="fr-FR" sz="1200" b="1" kern="1200" dirty="0">
                <a:solidFill>
                  <a:schemeClr val="tx1"/>
                </a:solidFill>
                <a:effectLst/>
                <a:latin typeface="+mn-lt"/>
                <a:ea typeface="+mn-ea"/>
                <a:cs typeface="+mn-cs"/>
              </a:rPr>
              <a:t>plans de travail des unités partiellement remplis</a:t>
            </a:r>
            <a:r>
              <a:rPr lang="fr-FR" sz="1200" kern="1200" dirty="0">
                <a:solidFill>
                  <a:schemeClr val="tx1"/>
                </a:solidFill>
                <a:effectLst/>
                <a:latin typeface="+mn-lt"/>
                <a:ea typeface="+mn-ea"/>
                <a:cs typeface="+mn-cs"/>
              </a:rPr>
              <a:t> et les </a:t>
            </a:r>
            <a:r>
              <a:rPr lang="fr-FR" sz="1200" b="1" kern="1200" dirty="0">
                <a:solidFill>
                  <a:schemeClr val="tx1"/>
                </a:solidFill>
                <a:effectLst/>
                <a:latin typeface="+mn-lt"/>
                <a:ea typeface="+mn-ea"/>
                <a:cs typeface="+mn-cs"/>
              </a:rPr>
              <a:t>évaluations antérieures</a:t>
            </a:r>
            <a:r>
              <a:rPr lang="fr-FR" sz="1200" kern="1200" dirty="0">
                <a:solidFill>
                  <a:schemeClr val="tx1"/>
                </a:solidFill>
                <a:effectLst/>
                <a:latin typeface="+mn-lt"/>
                <a:ea typeface="+mn-ea"/>
                <a:cs typeface="+mn-cs"/>
              </a:rPr>
              <a:t> fournissent beaucoup d’informations sur les normes pédagogiques requises à la fin de la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du PEI. Ils peuvent donc être un bon point de départ lors d’une journée de perfectionnement professionnel sur la planification verticale du PEI ; ils peuvent également être utilisés en cours.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42</a:t>
            </a:fld>
            <a:endParaRPr lang="en-US"/>
          </a:p>
        </p:txBody>
      </p:sp>
    </p:spTree>
    <p:extLst>
      <p:ext uri="{BB962C8B-B14F-4D97-AF65-F5344CB8AC3E}">
        <p14:creationId xmlns:p14="http://schemas.microsoft.com/office/powerpoint/2010/main" val="1015116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t>
            </a:r>
            <a:r>
              <a:rPr lang="fr-FR" sz="1200" b="1" kern="1200" dirty="0">
                <a:solidFill>
                  <a:schemeClr val="tx1"/>
                </a:solidFill>
                <a:effectLst/>
                <a:latin typeface="+mn-lt"/>
                <a:ea typeface="+mn-ea"/>
                <a:cs typeface="+mn-cs"/>
              </a:rPr>
              <a:t>plans de travail des unités partiellement remplis</a:t>
            </a:r>
            <a:r>
              <a:rPr lang="fr-FR" sz="1200" kern="1200" dirty="0">
                <a:solidFill>
                  <a:schemeClr val="tx1"/>
                </a:solidFill>
                <a:effectLst/>
                <a:latin typeface="+mn-lt"/>
                <a:ea typeface="+mn-ea"/>
                <a:cs typeface="+mn-cs"/>
              </a:rPr>
              <a:t> et les </a:t>
            </a:r>
            <a:r>
              <a:rPr lang="fr-FR" sz="1200" b="1" kern="1200" dirty="0">
                <a:solidFill>
                  <a:schemeClr val="tx1"/>
                </a:solidFill>
                <a:effectLst/>
                <a:latin typeface="+mn-lt"/>
                <a:ea typeface="+mn-ea"/>
                <a:cs typeface="+mn-cs"/>
              </a:rPr>
              <a:t>évaluations antérieures</a:t>
            </a:r>
            <a:r>
              <a:rPr lang="fr-FR" sz="1200" kern="1200" dirty="0">
                <a:solidFill>
                  <a:schemeClr val="tx1"/>
                </a:solidFill>
                <a:effectLst/>
                <a:latin typeface="+mn-lt"/>
                <a:ea typeface="+mn-ea"/>
                <a:cs typeface="+mn-cs"/>
              </a:rPr>
              <a:t> fournissent beaucoup d’informations sur les normes pédagogiques requises à la fin de la 5</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année du PEI. Ils peuvent donc être un bon point de départ lors d’une journée de perfectionnement professionnel sur la planification verticale du PEI ; ils peuvent également être utilisés en cours.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43</a:t>
            </a:fld>
            <a:endParaRPr lang="en-US"/>
          </a:p>
        </p:txBody>
      </p:sp>
    </p:spTree>
    <p:extLst>
      <p:ext uri="{BB962C8B-B14F-4D97-AF65-F5344CB8AC3E}">
        <p14:creationId xmlns:p14="http://schemas.microsoft.com/office/powerpoint/2010/main" val="1382576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en savoir plus sur la </a:t>
            </a:r>
            <a:r>
              <a:rPr lang="fr-FR" sz="1200" b="1" kern="1200" dirty="0">
                <a:solidFill>
                  <a:schemeClr val="tx1"/>
                </a:solidFill>
                <a:effectLst/>
                <a:latin typeface="+mn-lt"/>
                <a:ea typeface="+mn-ea"/>
                <a:cs typeface="+mn-cs"/>
              </a:rPr>
              <a:t>normalisation du projet personnel</a:t>
            </a:r>
            <a:r>
              <a:rPr lang="fr-FR" sz="1200" kern="1200" dirty="0">
                <a:solidFill>
                  <a:schemeClr val="tx1"/>
                </a:solidFill>
                <a:effectLst/>
                <a:latin typeface="+mn-lt"/>
                <a:ea typeface="+mn-ea"/>
                <a:cs typeface="+mn-cs"/>
              </a:rPr>
              <a:t>, visionnez la </a:t>
            </a:r>
            <a:r>
              <a:rPr lang="fr-FR" sz="1200" b="1" kern="1200" dirty="0">
                <a:solidFill>
                  <a:schemeClr val="tx1"/>
                </a:solidFill>
                <a:effectLst/>
                <a:latin typeface="+mn-lt"/>
                <a:ea typeface="+mn-ea"/>
                <a:cs typeface="+mn-cs"/>
              </a:rPr>
              <a:t>vidéo</a:t>
            </a:r>
            <a:r>
              <a:rPr lang="fr-FR" sz="1200" kern="1200" dirty="0">
                <a:solidFill>
                  <a:schemeClr val="tx1"/>
                </a:solidFill>
                <a:effectLst/>
                <a:latin typeface="+mn-lt"/>
                <a:ea typeface="+mn-ea"/>
                <a:cs typeface="+mn-cs"/>
              </a:rPr>
              <a:t> et les </a:t>
            </a:r>
            <a:r>
              <a:rPr lang="fr-FR" sz="1200" b="1" kern="1200" dirty="0">
                <a:solidFill>
                  <a:schemeClr val="tx1"/>
                </a:solidFill>
                <a:effectLst/>
                <a:latin typeface="+mn-lt"/>
                <a:ea typeface="+mn-ea"/>
                <a:cs typeface="+mn-cs"/>
              </a:rPr>
              <a:t>webinaires sur le projet personnel</a:t>
            </a:r>
            <a:r>
              <a:rPr lang="fr-FR" sz="1200" kern="1200" dirty="0">
                <a:solidFill>
                  <a:schemeClr val="tx1"/>
                </a:solidFill>
                <a:effectLst/>
                <a:latin typeface="+mn-lt"/>
                <a:ea typeface="+mn-ea"/>
                <a:cs typeface="+mn-cs"/>
              </a:rPr>
              <a:t> qui décrivent comment soutenir votre personnel lors de la normalisation qui a lieu avant le processus de notation.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44</a:t>
            </a:fld>
            <a:endParaRPr lang="en-US"/>
          </a:p>
        </p:txBody>
      </p:sp>
    </p:spTree>
    <p:extLst>
      <p:ext uri="{BB962C8B-B14F-4D97-AF65-F5344CB8AC3E}">
        <p14:creationId xmlns:p14="http://schemas.microsoft.com/office/powerpoint/2010/main" val="3323024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Vous trouverez sur le site Web public de l’IB trois excellentes mini sessions de perfectionnement professionnel du PEI pour le projet personnel, le service en tant qu’action et l’apprentissage interdisciplinaire. Nous espérons que cinq mini sessions supplémentaires seront prêtes d’ici juin 2019. Elles seront intitulées « </a:t>
            </a:r>
            <a:r>
              <a:rPr lang="fr-FR" sz="1200" kern="1200" dirty="0" err="1">
                <a:solidFill>
                  <a:schemeClr val="tx1"/>
                </a:solidFill>
                <a:effectLst/>
                <a:latin typeface="+mn-lt"/>
                <a:ea typeface="+mn-ea"/>
                <a:cs typeface="+mn-cs"/>
              </a:rPr>
              <a:t>Assessment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Ready</a:t>
            </a:r>
            <a:r>
              <a:rPr lang="fr-FR" sz="1200" kern="1200" dirty="0">
                <a:solidFill>
                  <a:schemeClr val="tx1"/>
                </a:solidFill>
                <a:effectLst/>
                <a:latin typeface="+mn-lt"/>
                <a:ea typeface="+mn-ea"/>
                <a:cs typeface="+mn-cs"/>
              </a:rPr>
              <a:t>! » et présenteront un grand nombre des principes d’évaluation que vous pouvez déjà trouver dans le document </a:t>
            </a:r>
            <a:r>
              <a:rPr lang="fr-FR" sz="1200" i="1" kern="1200" dirty="0">
                <a:solidFill>
                  <a:schemeClr val="tx1"/>
                </a:solidFill>
                <a:effectLst/>
                <a:latin typeface="+mn-lt"/>
                <a:ea typeface="+mn-ea"/>
                <a:cs typeface="+mn-cs"/>
              </a:rPr>
              <a:t>Principes et pratiques de l’évaluation – Des évaluations de qualité à l’ère du numérique</a:t>
            </a:r>
            <a:r>
              <a:rPr lang="fr-FR" sz="1200" kern="1200" dirty="0">
                <a:solidFill>
                  <a:schemeClr val="tx1"/>
                </a:solidFill>
                <a:effectLst/>
                <a:latin typeface="+mn-lt"/>
                <a:ea typeface="+mn-ea"/>
                <a:cs typeface="+mn-cs"/>
              </a:rPr>
              <a:t>, disponible sur le Centre de ressources pédagogiques. Nous espérons ainsi rendre ces informations plus accessibles en les présentant sous la forme d’une mini session de perfectionnement professionnel. Cela vous permettra également de les montrer plus facilement lors des réunions avec les parents d’élèves ou durant les journées de formation dans l’établissement, etc.</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45</a:t>
            </a:fld>
            <a:endParaRPr lang="en-US"/>
          </a:p>
        </p:txBody>
      </p:sp>
    </p:spTree>
    <p:extLst>
      <p:ext uri="{BB962C8B-B14F-4D97-AF65-F5344CB8AC3E}">
        <p14:creationId xmlns:p14="http://schemas.microsoft.com/office/powerpoint/2010/main" val="1867484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Toutes les questions posées pendant ce webinaire ont été enregistrées et nous fournirons des réponses précises aux questions les plus fréquentes. Il n’y aura pas assez de temps pour répondre à chaque question individuelle.</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Merci beaucoup d’avoir pris le temps d’assister à cette présentation.</a:t>
            </a:r>
            <a:endParaRPr lang="nl-NL" sz="1200" kern="120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47</a:t>
            </a:fld>
            <a:endParaRPr lang="en-US"/>
          </a:p>
        </p:txBody>
      </p:sp>
    </p:spTree>
    <p:extLst>
      <p:ext uri="{BB962C8B-B14F-4D97-AF65-F5344CB8AC3E}">
        <p14:creationId xmlns:p14="http://schemas.microsoft.com/office/powerpoint/2010/main" val="310032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Les sessions de mai et de novembre montrent une croissance soutenue, ce qui est encourageant. Ces chiffres ne représentent que les établissements dont les candidats se sont inscrits pour le portfolio électronique et/ou les examens sur ordinateur. Ils n’incluent pas les établissements ayant des candidats inscrits uniquement pour le projet personnel.</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6</a:t>
            </a:fld>
            <a:endParaRPr lang="en-US"/>
          </a:p>
        </p:txBody>
      </p:sp>
    </p:spTree>
    <p:extLst>
      <p:ext uri="{BB962C8B-B14F-4D97-AF65-F5344CB8AC3E}">
        <p14:creationId xmlns:p14="http://schemas.microsoft.com/office/powerpoint/2010/main" val="259391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Voici une autre diapositive qui illustre la croissance soutenue du nombre de candidats aux examens sur ordinateur. De plus en plus d’établissements se lancent dans l’aventure.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7</a:t>
            </a:fld>
            <a:endParaRPr lang="en-US"/>
          </a:p>
        </p:txBody>
      </p:sp>
    </p:spTree>
    <p:extLst>
      <p:ext uri="{BB962C8B-B14F-4D97-AF65-F5344CB8AC3E}">
        <p14:creationId xmlns:p14="http://schemas.microsoft.com/office/powerpoint/2010/main" val="261769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correspondance entre les notes finales prévues et les résultats des candidats s’est améliorée depuis 2016 pour atteindre 80 %, un taux impressionnant. Cela montre que les enseignants ont pu faire le lien entre ce qui se passait en classe et lors de l’évaluation électronique. C’est fantastique de constater cette influence rétroactive et j’espère que cette tendance continuera à l’avenir.</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8</a:t>
            </a:fld>
            <a:endParaRPr lang="en-US"/>
          </a:p>
        </p:txBody>
      </p:sp>
    </p:spTree>
    <p:extLst>
      <p:ext uri="{BB962C8B-B14F-4D97-AF65-F5344CB8AC3E}">
        <p14:creationId xmlns:p14="http://schemas.microsoft.com/office/powerpoint/2010/main" val="173445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Voici une autre augmentation de 10 % depuis le lancement de l’évaluation électronique du PEI. Cette tendance à la hausse atteindra un palier, si le PEI suit les traces du Programme du diplôme. Cela dépend de la stabilité de la cohorte ; si celle-ci varie, le taux de réussite varie de la même manière.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9</a:t>
            </a:fld>
            <a:endParaRPr lang="en-US"/>
          </a:p>
        </p:txBody>
      </p:sp>
    </p:spTree>
    <p:extLst>
      <p:ext uri="{BB962C8B-B14F-4D97-AF65-F5344CB8AC3E}">
        <p14:creationId xmlns:p14="http://schemas.microsoft.com/office/powerpoint/2010/main" val="398474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a:solidFill>
                  <a:schemeClr val="tx1"/>
                </a:solidFill>
                <a:effectLst/>
                <a:latin typeface="+mn-lt"/>
                <a:ea typeface="+mn-ea"/>
                <a:cs typeface="+mn-cs"/>
              </a:rPr>
              <a:t>J’espère que la plupart d’entre vous sont ici aujourd’hui parce que vous souhaitez inscrire des candidats. Pour ceux qui inscrivent déjà des candidats, sachez que vous pouvez faire la différence en ce qui concerne la réussite de vos élèves.</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L’IB a publié deux politiques que vous devez prendre en compte. La première concerne l’intégrité intellectuelle et aide les établissements à traiter les cas de plagiat, de collusion ou de toute autre forme de mauvaise conduite.</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seconde fournit des directives sur la quantité de travail à charger et à envoyer pour chaque candidat. Veuillez noter que le système de chargement de travaux d’élèves permet le chargement de matériel supplémentaire. En réalité, cela a pour but de permettre le chargement de toutes les différentes formes choisies par les élèves pour présenter leur travail, ce qui est particulièrement le cas pour le projet personnel. Cependant, parfois les établissements pensent à tort que cela permet de présenter </a:t>
            </a:r>
            <a:r>
              <a:rPr lang="fr-FR" sz="1200" b="1" kern="1200" dirty="0">
                <a:solidFill>
                  <a:schemeClr val="tx1"/>
                </a:solidFill>
                <a:effectLst/>
                <a:latin typeface="+mn-lt"/>
                <a:ea typeface="+mn-ea"/>
                <a:cs typeface="+mn-cs"/>
              </a:rPr>
              <a:t>davantage</a:t>
            </a:r>
            <a:r>
              <a:rPr lang="fr-FR" sz="1200" kern="1200" dirty="0">
                <a:solidFill>
                  <a:schemeClr val="tx1"/>
                </a:solidFill>
                <a:effectLst/>
                <a:latin typeface="+mn-lt"/>
                <a:ea typeface="+mn-ea"/>
                <a:cs typeface="+mn-cs"/>
              </a:rPr>
              <a:t> de travaux d’élèves. Je vous rappelle que les examinateurs arrêtent la notation au-delà d’une limite définie. Il vous est donc recommandé de lire ce guide pour vous assurer de ne pas dépasser cette limite.</a:t>
            </a:r>
            <a:endParaRPr lang="nl-NL"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Vous trouverez ces documents sur la page du Centre de ressources pédagogiques consacrée aux ressources du PEI, dans la section </a:t>
            </a:r>
            <a:r>
              <a:rPr lang="fr-FR" sz="1200" b="1" kern="1200" dirty="0">
                <a:solidFill>
                  <a:schemeClr val="tx1"/>
                </a:solidFill>
                <a:effectLst/>
                <a:latin typeface="+mn-lt"/>
                <a:ea typeface="+mn-ea"/>
                <a:cs typeface="+mn-cs"/>
              </a:rPr>
              <a:t>Documents généraux</a:t>
            </a:r>
            <a:r>
              <a:rPr lang="fr-FR" sz="1200" kern="1200" dirty="0">
                <a:solidFill>
                  <a:schemeClr val="tx1"/>
                </a:solidFill>
                <a:effectLst/>
                <a:latin typeface="+mn-lt"/>
                <a:ea typeface="+mn-ea"/>
                <a:cs typeface="+mn-cs"/>
              </a:rPr>
              <a:t> sous </a:t>
            </a:r>
            <a:r>
              <a:rPr lang="fr-FR" sz="1200" b="1" kern="1200" dirty="0">
                <a:solidFill>
                  <a:schemeClr val="tx1"/>
                </a:solidFill>
                <a:effectLst/>
                <a:latin typeface="+mn-lt"/>
                <a:ea typeface="+mn-ea"/>
                <a:cs typeface="+mn-cs"/>
              </a:rPr>
              <a:t>Processus et procédures pour l’évaluation électronique</a:t>
            </a:r>
            <a:r>
              <a:rPr lang="fr-FR" sz="120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8E251B9F-0626-4A77-8238-C4888C356DBA}" type="slidenum">
              <a:rPr lang="en-US" smtClean="0"/>
              <a:t>10</a:t>
            </a:fld>
            <a:endParaRPr lang="en-US"/>
          </a:p>
        </p:txBody>
      </p:sp>
    </p:spTree>
    <p:extLst>
      <p:ext uri="{BB962C8B-B14F-4D97-AF65-F5344CB8AC3E}">
        <p14:creationId xmlns:p14="http://schemas.microsoft.com/office/powerpoint/2010/main" val="841940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000" y="1368000"/>
            <a:ext cx="7884000" cy="2052000"/>
          </a:xfrm>
        </p:spPr>
        <p:txBody>
          <a:bodyPr anchor="b"/>
          <a:lstStyle>
            <a:lvl1pPr algn="ctr">
              <a:lnSpc>
                <a:spcPct val="100000"/>
              </a:lnSpc>
              <a:defRPr sz="5000">
                <a:solidFill>
                  <a:schemeClr val="bg1"/>
                </a:solidFill>
              </a:defRPr>
            </a:lvl1pPr>
          </a:lstStyle>
          <a:p>
            <a:r>
              <a:rPr lang="nl-NL"/>
              <a:t>Klik om stijl te bewerken</a:t>
            </a:r>
            <a:endParaRPr lang="en-US" dirty="0"/>
          </a:p>
        </p:txBody>
      </p:sp>
      <p:sp>
        <p:nvSpPr>
          <p:cNvPr id="3" name="Subtitle 2"/>
          <p:cNvSpPr>
            <a:spLocks noGrp="1"/>
          </p:cNvSpPr>
          <p:nvPr>
            <p:ph type="subTitle" idx="1"/>
          </p:nvPr>
        </p:nvSpPr>
        <p:spPr>
          <a:xfrm>
            <a:off x="755650" y="3600000"/>
            <a:ext cx="7884350" cy="1655762"/>
          </a:xfrm>
        </p:spPr>
        <p:txBody>
          <a:bodyPr/>
          <a:lstStyle>
            <a:lvl1pPr marL="0" indent="0" algn="ctr">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TextBox 6"/>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bg1"/>
                </a:solidFill>
                <a:latin typeface="Arial" panose="020B0604020202020204" pitchFamily="34" charset="0"/>
                <a:cs typeface="Arial" panose="020B0604020202020204" pitchFamily="34" charset="0"/>
              </a:rPr>
              <a:t>© International Baccalaureate Organization 2019 </a:t>
            </a:r>
          </a:p>
        </p:txBody>
      </p:sp>
      <p:sp>
        <p:nvSpPr>
          <p:cNvPr id="8" name="TextBox 7"/>
          <p:cNvSpPr txBox="1"/>
          <p:nvPr userDrawn="1"/>
        </p:nvSpPr>
        <p:spPr>
          <a:xfrm>
            <a:off x="5004000" y="6660000"/>
            <a:ext cx="3849700" cy="107722"/>
          </a:xfrm>
          <a:prstGeom prst="rect">
            <a:avLst/>
          </a:prstGeom>
          <a:noFill/>
        </p:spPr>
        <p:txBody>
          <a:bodyPr wrap="square" lIns="0" tIns="0" rIns="0" bIns="0" rtlCol="0">
            <a:spAutoFit/>
          </a:bodyPr>
          <a:lstStyle/>
          <a:p>
            <a:r>
              <a:rPr lang="en-US" sz="700" dirty="0">
                <a:solidFill>
                  <a:schemeClr val="bg1"/>
                </a:solidFill>
                <a:latin typeface="Arial" panose="020B0604020202020204" pitchFamily="34" charset="0"/>
                <a:cs typeface="Arial" panose="020B0604020202020204" pitchFamily="34" charset="0"/>
              </a:rPr>
              <a:t>International Baccalaureate</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Baccalauréat</a:t>
            </a:r>
            <a:r>
              <a:rPr lang="en-US" sz="700" dirty="0">
                <a:solidFill>
                  <a:schemeClr val="bg1"/>
                </a:solidFill>
                <a:latin typeface="Arial" panose="020B0604020202020204" pitchFamily="34" charset="0"/>
                <a:cs typeface="Arial" panose="020B0604020202020204" pitchFamily="34" charset="0"/>
              </a:rPr>
              <a:t> International</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Bachillerato</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Internacional</a:t>
            </a:r>
            <a:r>
              <a:rPr lang="en-US" sz="700" baseline="30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3070431"/>
      </p:ext>
    </p:extLst>
  </p:cSld>
  <p:clrMapOvr>
    <a:masterClrMapping/>
  </p:clrMapOvr>
  <p:extLst mod="1">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6000" y="1367758"/>
            <a:ext cx="7884000" cy="2052000"/>
          </a:xfrm>
        </p:spPr>
        <p:txBody>
          <a:bodyPr anchor="b"/>
          <a:lstStyle>
            <a:lvl1pPr algn="ctr">
              <a:lnSpc>
                <a:spcPct val="100000"/>
              </a:lnSpc>
              <a:defRPr sz="50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55650" y="3600000"/>
            <a:ext cx="7884350" cy="1655762"/>
          </a:xfrm>
        </p:spPr>
        <p:txBody>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6" name="TextBox 5"/>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bg1"/>
                </a:solidFill>
                <a:latin typeface="Arial" panose="020B0604020202020204" pitchFamily="34" charset="0"/>
                <a:cs typeface="Arial" panose="020B0604020202020204" pitchFamily="34" charset="0"/>
              </a:rPr>
              <a:t>© International Baccalaureate Organization 2019 </a:t>
            </a:r>
          </a:p>
        </p:txBody>
      </p:sp>
      <p:sp>
        <p:nvSpPr>
          <p:cNvPr id="9" name="TextBox 8"/>
          <p:cNvSpPr txBox="1"/>
          <p:nvPr userDrawn="1"/>
        </p:nvSpPr>
        <p:spPr>
          <a:xfrm>
            <a:off x="5004000" y="6660000"/>
            <a:ext cx="3849700" cy="107722"/>
          </a:xfrm>
          <a:prstGeom prst="rect">
            <a:avLst/>
          </a:prstGeom>
          <a:noFill/>
        </p:spPr>
        <p:txBody>
          <a:bodyPr wrap="square" lIns="0" tIns="0" rIns="0" bIns="0" rtlCol="0">
            <a:spAutoFit/>
          </a:bodyPr>
          <a:lstStyle/>
          <a:p>
            <a:r>
              <a:rPr lang="en-US" sz="700" dirty="0">
                <a:solidFill>
                  <a:schemeClr val="bg1"/>
                </a:solidFill>
                <a:latin typeface="Arial" panose="020B0604020202020204" pitchFamily="34" charset="0"/>
                <a:cs typeface="Arial" panose="020B0604020202020204" pitchFamily="34" charset="0"/>
              </a:rPr>
              <a:t>International Baccalaureate</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Baccalauréat</a:t>
            </a:r>
            <a:r>
              <a:rPr lang="en-US" sz="700" dirty="0">
                <a:solidFill>
                  <a:schemeClr val="bg1"/>
                </a:solidFill>
                <a:latin typeface="Arial" panose="020B0604020202020204" pitchFamily="34" charset="0"/>
                <a:cs typeface="Arial" panose="020B0604020202020204" pitchFamily="34" charset="0"/>
              </a:rPr>
              <a:t> International</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Bachillerato</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Internacional</a:t>
            </a:r>
            <a:r>
              <a:rPr lang="en-US" sz="700" baseline="30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5556759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46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99D01A-C3AC-4BBA-A15F-D6767F13ED90}" type="datetime1">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7943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755650" y="1440000"/>
            <a:ext cx="3816000" cy="446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24000" y="1440000"/>
            <a:ext cx="3816000" cy="446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41B39DD-65F1-4356-B782-EFABAFD04910}"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369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848AB6F-1521-44F9-BDA1-B03EBC6190A1}" type="datetime1">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158833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AF56A-8EA0-4643-897A-E6B72C5E2EFF}" type="datetime1">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9D276-0773-4D18-AA3C-0CB5DD7BBF88}" type="slidenum">
              <a:rPr lang="en-US" smtClean="0"/>
              <a:t>‹nr.›</a:t>
            </a:fld>
            <a:endParaRPr lang="en-US"/>
          </a:p>
        </p:txBody>
      </p:sp>
    </p:spTree>
    <p:extLst>
      <p:ext uri="{BB962C8B-B14F-4D97-AF65-F5344CB8AC3E}">
        <p14:creationId xmlns:p14="http://schemas.microsoft.com/office/powerpoint/2010/main" val="37484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5649" y="324000"/>
            <a:ext cx="7884000" cy="925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399649" y="1440000"/>
            <a:ext cx="3240000" cy="4464000"/>
          </a:xfrm>
        </p:spPr>
        <p:txBody>
          <a:bodyPr/>
          <a:lstStyle>
            <a:lvl1pPr>
              <a:defRPr sz="2600" baseline="0"/>
            </a:lvl1pPr>
            <a:lvl2pPr>
              <a:defRPr sz="2600" baseline="0"/>
            </a:lvl2pPr>
            <a:lvl3pPr>
              <a:defRPr sz="2600" baseline="0"/>
            </a:lvl3pPr>
            <a:lvl4pPr>
              <a:defRPr sz="2600" baseline="0"/>
            </a:lvl4pPr>
            <a:lvl5pPr>
              <a:defRPr sz="2600" baseline="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56000" y="1440000"/>
            <a:ext cx="4464000" cy="534797"/>
          </a:xfrm>
        </p:spPr>
        <p:txBody>
          <a:bodyPr/>
          <a:lstStyle>
            <a:lvl1pPr marL="0" indent="0">
              <a:buNone/>
              <a:defRPr sz="26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0E2E542-7B3B-4A83-BCA5-73AC18846380}" type="datetime1">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9D276-0773-4D18-AA3C-0CB5DD7BBF88}" type="slidenum">
              <a:rPr lang="en-US" smtClean="0"/>
              <a:t>‹nr.›</a:t>
            </a:fld>
            <a:endParaRPr lang="en-US"/>
          </a:p>
        </p:txBody>
      </p:sp>
      <p:sp>
        <p:nvSpPr>
          <p:cNvPr id="8" name="Content Placeholder 2"/>
          <p:cNvSpPr>
            <a:spLocks noGrp="1"/>
          </p:cNvSpPr>
          <p:nvPr>
            <p:ph idx="13"/>
          </p:nvPr>
        </p:nvSpPr>
        <p:spPr>
          <a:xfrm>
            <a:off x="755650" y="2123998"/>
            <a:ext cx="4464350" cy="3780002"/>
          </a:xfrm>
        </p:spPr>
        <p:txBody>
          <a:bodyPr/>
          <a:lstStyle>
            <a:lvl1pPr>
              <a:defRPr sz="2600" baseline="0"/>
            </a:lvl1pPr>
            <a:lvl2pPr>
              <a:defRPr sz="2600" baseline="0"/>
            </a:lvl2pPr>
            <a:lvl3pPr>
              <a:defRPr sz="2600" baseline="0"/>
            </a:lvl3pPr>
            <a:lvl4pPr>
              <a:defRPr sz="2600" baseline="0"/>
            </a:lvl4pPr>
            <a:lvl5pPr>
              <a:defRPr sz="2600" baseline="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15049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B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bg1"/>
                </a:solidFill>
                <a:latin typeface="Arial" panose="020B0604020202020204" pitchFamily="34" charset="0"/>
                <a:cs typeface="Arial" panose="020B0604020202020204" pitchFamily="34" charset="0"/>
              </a:rPr>
              <a:t>© International Baccalaureate Organization 2019 </a:t>
            </a:r>
          </a:p>
        </p:txBody>
      </p:sp>
      <p:sp>
        <p:nvSpPr>
          <p:cNvPr id="5" name="TextBox 4"/>
          <p:cNvSpPr txBox="1"/>
          <p:nvPr userDrawn="1"/>
        </p:nvSpPr>
        <p:spPr>
          <a:xfrm>
            <a:off x="5004000" y="6660000"/>
            <a:ext cx="3849700" cy="107722"/>
          </a:xfrm>
          <a:prstGeom prst="rect">
            <a:avLst/>
          </a:prstGeom>
          <a:noFill/>
        </p:spPr>
        <p:txBody>
          <a:bodyPr wrap="square" lIns="0" tIns="0" rIns="0" bIns="0" rtlCol="0">
            <a:spAutoFit/>
          </a:bodyPr>
          <a:lstStyle/>
          <a:p>
            <a:r>
              <a:rPr lang="en-US" sz="700" dirty="0">
                <a:solidFill>
                  <a:schemeClr val="bg1"/>
                </a:solidFill>
                <a:latin typeface="Arial" panose="020B0604020202020204" pitchFamily="34" charset="0"/>
                <a:cs typeface="Arial" panose="020B0604020202020204" pitchFamily="34" charset="0"/>
              </a:rPr>
              <a:t>International Baccalaureate</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Baccalauréat</a:t>
            </a:r>
            <a:r>
              <a:rPr lang="en-US" sz="700" dirty="0">
                <a:solidFill>
                  <a:schemeClr val="bg1"/>
                </a:solidFill>
                <a:latin typeface="Arial" panose="020B0604020202020204" pitchFamily="34" charset="0"/>
                <a:cs typeface="Arial" panose="020B0604020202020204" pitchFamily="34" charset="0"/>
              </a:rPr>
              <a:t> International</a:t>
            </a:r>
            <a:r>
              <a:rPr lang="en-US" sz="700" baseline="30000" dirty="0">
                <a:solidFill>
                  <a:schemeClr val="bg1"/>
                </a:solidFill>
                <a:latin typeface="Arial" panose="020B0604020202020204" pitchFamily="34" charset="0"/>
                <a:cs typeface="Arial" panose="020B0604020202020204" pitchFamily="34" charset="0"/>
              </a:rPr>
              <a:t>®</a:t>
            </a:r>
            <a:r>
              <a:rPr lang="en-US" sz="700" dirty="0">
                <a:solidFill>
                  <a:schemeClr val="bg1"/>
                </a:solidFill>
                <a:latin typeface="Arial" panose="020B0604020202020204" pitchFamily="34" charset="0"/>
                <a:cs typeface="Arial" panose="020B0604020202020204" pitchFamily="34" charset="0"/>
              </a:rPr>
              <a:t> | </a:t>
            </a:r>
            <a:r>
              <a:rPr lang="en-US" sz="700" dirty="0" err="1">
                <a:solidFill>
                  <a:schemeClr val="bg1"/>
                </a:solidFill>
                <a:latin typeface="Arial" panose="020B0604020202020204" pitchFamily="34" charset="0"/>
                <a:cs typeface="Arial" panose="020B0604020202020204" pitchFamily="34" charset="0"/>
              </a:rPr>
              <a:t>Bachillerato</a:t>
            </a:r>
            <a:r>
              <a:rPr lang="en-US" sz="700" dirty="0">
                <a:solidFill>
                  <a:schemeClr val="bg1"/>
                </a:solidFill>
                <a:latin typeface="Arial" panose="020B0604020202020204" pitchFamily="34" charset="0"/>
                <a:cs typeface="Arial" panose="020B0604020202020204" pitchFamily="34" charset="0"/>
              </a:rPr>
              <a:t> </a:t>
            </a:r>
            <a:r>
              <a:rPr lang="en-US" sz="700" dirty="0" err="1">
                <a:solidFill>
                  <a:schemeClr val="bg1"/>
                </a:solidFill>
                <a:latin typeface="Arial" panose="020B0604020202020204" pitchFamily="34" charset="0"/>
                <a:cs typeface="Arial" panose="020B0604020202020204" pitchFamily="34" charset="0"/>
              </a:rPr>
              <a:t>Internacional</a:t>
            </a:r>
            <a:r>
              <a:rPr lang="en-US" sz="700" baseline="30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219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000" y="324000"/>
            <a:ext cx="7884000" cy="925792"/>
          </a:xfrm>
          <a:prstGeom prst="rect">
            <a:avLst/>
          </a:prstGeom>
        </p:spPr>
        <p:txBody>
          <a:bodyPr vert="horz" lIns="0" tIns="0" rIns="0" bIns="0" rtlCol="0" anchor="b" anchorCtr="0">
            <a:noAutofit/>
          </a:bodyPr>
          <a:lstStyle/>
          <a:p>
            <a:r>
              <a:rPr lang="nl-NL"/>
              <a:t>Klik om stijl te bewerken</a:t>
            </a:r>
            <a:endParaRPr lang="en-US" dirty="0"/>
          </a:p>
        </p:txBody>
      </p:sp>
      <p:sp>
        <p:nvSpPr>
          <p:cNvPr id="3" name="Text Placeholder 2"/>
          <p:cNvSpPr>
            <a:spLocks noGrp="1"/>
          </p:cNvSpPr>
          <p:nvPr>
            <p:ph type="body" idx="1"/>
          </p:nvPr>
        </p:nvSpPr>
        <p:spPr>
          <a:xfrm>
            <a:off x="756000" y="1440000"/>
            <a:ext cx="7884000" cy="4464000"/>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60000" y="6516000"/>
            <a:ext cx="828000" cy="144000"/>
          </a:xfrm>
          <a:prstGeom prst="rect">
            <a:avLst/>
          </a:prstGeom>
        </p:spPr>
        <p:txBody>
          <a:bodyPr vert="horz" lIns="0" tIns="0" rIns="0" bIns="0" rtlCol="0" anchor="t" anchorCtr="0">
            <a:noAutofit/>
          </a:bodyPr>
          <a:lstStyle>
            <a:lvl1pPr algn="r">
              <a:lnSpc>
                <a:spcPts val="1000"/>
              </a:lnSpc>
              <a:defRPr sz="800">
                <a:solidFill>
                  <a:schemeClr val="tx2"/>
                </a:solidFill>
              </a:defRPr>
            </a:lvl1pPr>
          </a:lstStyle>
          <a:p>
            <a:fld id="{E82E381A-A7B0-4432-B68C-FEDA2B781F86}" type="datetime1">
              <a:rPr lang="en-US" smtClean="0"/>
              <a:t>4/18/2019</a:t>
            </a:fld>
            <a:endParaRPr lang="en-US" dirty="0"/>
          </a:p>
        </p:txBody>
      </p:sp>
      <p:sp>
        <p:nvSpPr>
          <p:cNvPr id="5" name="Footer Placeholder 4"/>
          <p:cNvSpPr>
            <a:spLocks noGrp="1"/>
          </p:cNvSpPr>
          <p:nvPr>
            <p:ph type="ftr" sz="quarter" idx="3"/>
          </p:nvPr>
        </p:nvSpPr>
        <p:spPr>
          <a:xfrm>
            <a:off x="7200000" y="6660000"/>
            <a:ext cx="1440000" cy="144000"/>
          </a:xfrm>
          <a:prstGeom prst="rect">
            <a:avLst/>
          </a:prstGeom>
        </p:spPr>
        <p:txBody>
          <a:bodyPr vert="horz" lIns="0" tIns="0" rIns="0" bIns="0" rtlCol="0" anchor="t" anchorCtr="0">
            <a:noAutofit/>
          </a:bodyPr>
          <a:lstStyle>
            <a:lvl1pPr algn="r">
              <a:lnSpc>
                <a:spcPts val="1000"/>
              </a:lnSpc>
              <a:defRPr sz="800">
                <a:solidFill>
                  <a:schemeClr val="tx2"/>
                </a:solidFill>
              </a:defRPr>
            </a:lvl1pPr>
          </a:lstStyle>
          <a:p>
            <a:endParaRPr lang="en-US" dirty="0"/>
          </a:p>
        </p:txBody>
      </p:sp>
      <p:sp>
        <p:nvSpPr>
          <p:cNvPr id="6" name="Slide Number Placeholder 5"/>
          <p:cNvSpPr>
            <a:spLocks noGrp="1"/>
          </p:cNvSpPr>
          <p:nvPr>
            <p:ph type="sldNum" sz="quarter" idx="4"/>
          </p:nvPr>
        </p:nvSpPr>
        <p:spPr>
          <a:xfrm>
            <a:off x="8388000" y="6516000"/>
            <a:ext cx="252000" cy="144000"/>
          </a:xfrm>
          <a:prstGeom prst="rect">
            <a:avLst/>
          </a:prstGeom>
        </p:spPr>
        <p:txBody>
          <a:bodyPr vert="horz" lIns="0" tIns="0" rIns="0" bIns="0" rtlCol="0" anchor="t" anchorCtr="0">
            <a:noAutofit/>
          </a:bodyPr>
          <a:lstStyle>
            <a:lvl1pPr algn="r">
              <a:lnSpc>
                <a:spcPts val="1000"/>
              </a:lnSpc>
              <a:defRPr sz="800">
                <a:solidFill>
                  <a:schemeClr val="tx2"/>
                </a:solidFill>
              </a:defRPr>
            </a:lvl1pPr>
          </a:lstStyle>
          <a:p>
            <a:fld id="{90A9D276-0773-4D18-AA3C-0CB5DD7BBF88}" type="slidenum">
              <a:rPr lang="en-US" smtClean="0"/>
              <a:pPr/>
              <a:t>‹nr.›</a:t>
            </a:fld>
            <a:endParaRPr lang="en-US" dirty="0"/>
          </a:p>
        </p:txBody>
      </p:sp>
      <p:sp>
        <p:nvSpPr>
          <p:cNvPr id="7" name="TextBox 6"/>
          <p:cNvSpPr txBox="1"/>
          <p:nvPr userDrawn="1"/>
        </p:nvSpPr>
        <p:spPr>
          <a:xfrm>
            <a:off x="5004000" y="6516000"/>
            <a:ext cx="2439538" cy="116635"/>
          </a:xfrm>
          <a:prstGeom prst="rect">
            <a:avLst/>
          </a:prstGeom>
          <a:noFill/>
        </p:spPr>
        <p:txBody>
          <a:bodyPr wrap="square" lIns="0" tIns="0" rIns="0" bIns="0" rtlCol="0">
            <a:spAutoFit/>
          </a:bodyPr>
          <a:lstStyle/>
          <a:p>
            <a:pPr>
              <a:lnSpc>
                <a:spcPts val="1000"/>
              </a:lnSpc>
            </a:pPr>
            <a:r>
              <a:rPr lang="en-GB" sz="700" dirty="0">
                <a:solidFill>
                  <a:schemeClr val="tx2"/>
                </a:solidFill>
                <a:latin typeface="Arial" panose="020B0604020202020204" pitchFamily="34" charset="0"/>
                <a:cs typeface="Arial" panose="020B0604020202020204" pitchFamily="34" charset="0"/>
              </a:rPr>
              <a:t>© International Baccalaureate Organization 2019 </a:t>
            </a:r>
          </a:p>
        </p:txBody>
      </p:sp>
    </p:spTree>
    <p:extLst>
      <p:ext uri="{BB962C8B-B14F-4D97-AF65-F5344CB8AC3E}">
        <p14:creationId xmlns:p14="http://schemas.microsoft.com/office/powerpoint/2010/main" val="188172321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62" r:id="rId3"/>
    <p:sldLayoutId id="2147483664" r:id="rId4"/>
    <p:sldLayoutId id="2147483666" r:id="rId5"/>
    <p:sldLayoutId id="2147483667" r:id="rId6"/>
    <p:sldLayoutId id="2147483668" r:id="rId7"/>
    <p:sldLayoutId id="2147483661" r:id="rId8"/>
  </p:sldLayoutIdLst>
  <p:hf hdr="0" ftr="0"/>
  <p:txStyles>
    <p:titleStyle>
      <a:lvl1pPr algn="l" defTabSz="914400" rtl="0" eaLnBrk="1" latinLnBrk="0" hangingPunct="1">
        <a:lnSpc>
          <a:spcPct val="100000"/>
        </a:lnSpc>
        <a:spcBef>
          <a:spcPct val="0"/>
        </a:spcBef>
        <a:buNone/>
        <a:defRPr sz="3400" b="1" kern="1200" baseline="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1pPr>
      <a:lvl2pPr marL="4608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2pPr>
      <a:lvl3pPr marL="6912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3pPr>
      <a:lvl4pPr marL="9216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4pPr>
      <a:lvl5pPr marL="1152000" indent="-228600" algn="l" defTabSz="914400" rtl="0" eaLnBrk="1" latinLnBrk="0" hangingPunct="1">
        <a:lnSpc>
          <a:spcPct val="100000"/>
        </a:lnSpc>
        <a:spcBef>
          <a:spcPts val="0"/>
        </a:spcBef>
        <a:buFont typeface="Arial" panose="020B0604020202020204" pitchFamily="34" charset="0"/>
        <a:buChar char="•"/>
        <a:defRPr sz="2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3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B193E96-AAC6-4341-9172-A567D14BD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857251"/>
            <a:ext cx="9142223" cy="5143499"/>
          </a:xfrm>
          <a:prstGeom prst="rect">
            <a:avLst/>
          </a:prstGeom>
        </p:spPr>
      </p:pic>
      <p:pic>
        <p:nvPicPr>
          <p:cNvPr id="11" name="Picture 10">
            <a:extLst>
              <a:ext uri="{FF2B5EF4-FFF2-40B4-BE49-F238E27FC236}">
                <a16:creationId xmlns:a16="http://schemas.microsoft.com/office/drawing/2014/main" id="{B272BE4F-A574-4C36-A01F-DF9E0263D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sp>
        <p:nvSpPr>
          <p:cNvPr id="4" name="Rectangle 3">
            <a:extLst>
              <a:ext uri="{FF2B5EF4-FFF2-40B4-BE49-F238E27FC236}">
                <a16:creationId xmlns:a16="http://schemas.microsoft.com/office/drawing/2014/main" id="{1CDB8215-101C-49B2-9910-43E86481CC33}"/>
              </a:ext>
            </a:extLst>
          </p:cNvPr>
          <p:cNvSpPr/>
          <p:nvPr/>
        </p:nvSpPr>
        <p:spPr>
          <a:xfrm>
            <a:off x="-1"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16F788DB-653C-489F-8D32-A684D4ED1C1A}"/>
              </a:ext>
            </a:extLst>
          </p:cNvPr>
          <p:cNvSpPr txBox="1"/>
          <p:nvPr/>
        </p:nvSpPr>
        <p:spPr>
          <a:xfrm>
            <a:off x="0" y="2869927"/>
            <a:ext cx="2057400" cy="111814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Bien se</a:t>
            </a:r>
          </a:p>
          <a:p>
            <a:r>
              <a:rPr lang="fr-FR" dirty="0"/>
              <a:t>préparer</a:t>
            </a:r>
            <a:endParaRPr lang="en-GB" dirty="0"/>
          </a:p>
        </p:txBody>
      </p:sp>
      <p:pic>
        <p:nvPicPr>
          <p:cNvPr id="10" name="Picture 9">
            <a:extLst>
              <a:ext uri="{FF2B5EF4-FFF2-40B4-BE49-F238E27FC236}">
                <a16:creationId xmlns:a16="http://schemas.microsoft.com/office/drawing/2014/main" id="{C6CFEEF6-4BFD-4F4D-A41A-227DD727B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7" name="Picture 6">
            <a:extLst>
              <a:ext uri="{FF2B5EF4-FFF2-40B4-BE49-F238E27FC236}">
                <a16:creationId xmlns:a16="http://schemas.microsoft.com/office/drawing/2014/main" id="{49564314-9130-4972-9FA2-D6D8887AD1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738" y="1428102"/>
            <a:ext cx="6845365" cy="3210573"/>
          </a:xfrm>
          <a:prstGeom prst="rect">
            <a:avLst/>
          </a:prstGeom>
        </p:spPr>
      </p:pic>
    </p:spTree>
    <p:extLst>
      <p:ext uri="{BB962C8B-B14F-4D97-AF65-F5344CB8AC3E}">
        <p14:creationId xmlns:p14="http://schemas.microsoft.com/office/powerpoint/2010/main" val="147006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3101D-6832-458D-AE98-EBDF80C74107}"/>
              </a:ext>
            </a:extLst>
          </p:cNvPr>
          <p:cNvPicPr>
            <a:picLocks noChangeAspect="1"/>
          </p:cNvPicPr>
          <p:nvPr/>
        </p:nvPicPr>
        <p:blipFill rotWithShape="1">
          <a:blip r:embed="rId3">
            <a:extLst>
              <a:ext uri="{28A0092B-C50C-407E-A947-70E740481C1C}">
                <a14:useLocalDpi xmlns:a14="http://schemas.microsoft.com/office/drawing/2010/main" val="0"/>
              </a:ext>
            </a:extLst>
          </a:blip>
          <a:srcRect l="22680"/>
          <a:stretch/>
        </p:blipFill>
        <p:spPr>
          <a:xfrm>
            <a:off x="447675" y="0"/>
            <a:ext cx="8696324" cy="6858000"/>
          </a:xfrm>
          <a:prstGeom prst="rect">
            <a:avLst/>
          </a:prstGeom>
        </p:spPr>
      </p:pic>
      <p:sp>
        <p:nvSpPr>
          <p:cNvPr id="13" name="Rectangle 12">
            <a:extLst>
              <a:ext uri="{FF2B5EF4-FFF2-40B4-BE49-F238E27FC236}">
                <a16:creationId xmlns:a16="http://schemas.microsoft.com/office/drawing/2014/main" id="{76E580F7-1DE9-459C-8DD6-E2619CDA6B03}"/>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4" name="Picture 13">
            <a:extLst>
              <a:ext uri="{FF2B5EF4-FFF2-40B4-BE49-F238E27FC236}">
                <a16:creationId xmlns:a16="http://schemas.microsoft.com/office/drawing/2014/main" id="{018426C8-430C-4DC7-9897-29931BF9B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80" y="3841400"/>
            <a:ext cx="1752999" cy="2858151"/>
          </a:xfrm>
          <a:prstGeom prst="rect">
            <a:avLst/>
          </a:prstGeom>
        </p:spPr>
      </p:pic>
      <p:sp>
        <p:nvSpPr>
          <p:cNvPr id="6" name="TextBox 5">
            <a:extLst>
              <a:ext uri="{FF2B5EF4-FFF2-40B4-BE49-F238E27FC236}">
                <a16:creationId xmlns:a16="http://schemas.microsoft.com/office/drawing/2014/main" id="{190C58BE-FE6A-4E7B-8FAA-1F907A28747A}"/>
              </a:ext>
            </a:extLst>
          </p:cNvPr>
          <p:cNvSpPr txBox="1"/>
          <p:nvPr/>
        </p:nvSpPr>
        <p:spPr>
          <a:xfrm>
            <a:off x="38100" y="2492743"/>
            <a:ext cx="6618914" cy="1323439"/>
          </a:xfrm>
          <a:prstGeom prst="rect">
            <a:avLst/>
          </a:prstGeom>
          <a:noFill/>
        </p:spPr>
        <p:txBody>
          <a:bodyPr wrap="square" rtlCol="0">
            <a:spAutoFit/>
          </a:bodyPr>
          <a:lstStyle/>
          <a:p>
            <a:r>
              <a:rPr lang="fr-FR" sz="4000" dirty="0">
                <a:solidFill>
                  <a:schemeClr val="bg1"/>
                </a:solidFill>
              </a:rPr>
              <a:t>Récompe</a:t>
            </a:r>
            <a:r>
              <a:rPr lang="fr-FR" sz="4000" dirty="0">
                <a:solidFill>
                  <a:srgbClr val="B42674"/>
                </a:solidFill>
              </a:rPr>
              <a:t>nse internationale </a:t>
            </a:r>
            <a:br>
              <a:rPr lang="fr-FR" sz="4000" dirty="0">
                <a:solidFill>
                  <a:srgbClr val="B42674"/>
                </a:solidFill>
              </a:rPr>
            </a:br>
            <a:r>
              <a:rPr lang="fr-FR" sz="4000" dirty="0">
                <a:solidFill>
                  <a:schemeClr val="bg1"/>
                </a:solidFill>
              </a:rPr>
              <a:t>pour l’éva</a:t>
            </a:r>
            <a:r>
              <a:rPr lang="fr-FR" sz="4000" dirty="0">
                <a:solidFill>
                  <a:srgbClr val="B42674"/>
                </a:solidFill>
              </a:rPr>
              <a:t>luation électronique</a:t>
            </a:r>
            <a:endParaRPr lang="en-US" sz="4000" dirty="0">
              <a:solidFill>
                <a:srgbClr val="B42674"/>
              </a:solidFill>
            </a:endParaRPr>
          </a:p>
        </p:txBody>
      </p:sp>
      <p:pic>
        <p:nvPicPr>
          <p:cNvPr id="5" name="streamers">
            <a:extLst>
              <a:ext uri="{FF2B5EF4-FFF2-40B4-BE49-F238E27FC236}">
                <a16:creationId xmlns:a16="http://schemas.microsoft.com/office/drawing/2014/main" id="{0552CE21-1275-44AF-917C-BDC3F18B6B9D}"/>
              </a:ext>
            </a:extLst>
          </p:cNvPr>
          <p:cNvPicPr>
            <a:picLocks noChangeAspect="1"/>
          </p:cNvPicPr>
          <p:nvPr/>
        </p:nvPicPr>
        <p:blipFill rotWithShape="1">
          <a:blip r:embed="rId5">
            <a:alphaModFix amt="85000"/>
            <a:extLst>
              <a:ext uri="{28A0092B-C50C-407E-A947-70E740481C1C}">
                <a14:useLocalDpi xmlns:a14="http://schemas.microsoft.com/office/drawing/2010/main" val="0"/>
              </a:ext>
            </a:extLst>
          </a:blip>
          <a:srcRect r="19282" b="26908"/>
          <a:stretch/>
        </p:blipFill>
        <p:spPr>
          <a:xfrm>
            <a:off x="1" y="0"/>
            <a:ext cx="7038974" cy="2553314"/>
          </a:xfrm>
          <a:prstGeom prst="rect">
            <a:avLst/>
          </a:prstGeom>
        </p:spPr>
      </p:pic>
      <p:pic>
        <p:nvPicPr>
          <p:cNvPr id="10" name="Picture 9">
            <a:extLst>
              <a:ext uri="{FF2B5EF4-FFF2-40B4-BE49-F238E27FC236}">
                <a16:creationId xmlns:a16="http://schemas.microsoft.com/office/drawing/2014/main" id="{93FC0111-192D-4B52-989E-886236A711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1275" y="6308924"/>
            <a:ext cx="2766125" cy="549075"/>
          </a:xfrm>
          <a:prstGeom prst="rect">
            <a:avLst/>
          </a:prstGeom>
        </p:spPr>
      </p:pic>
      <p:sp>
        <p:nvSpPr>
          <p:cNvPr id="11" name="TextBox 10">
            <a:extLst>
              <a:ext uri="{FF2B5EF4-FFF2-40B4-BE49-F238E27FC236}">
                <a16:creationId xmlns:a16="http://schemas.microsoft.com/office/drawing/2014/main" id="{53B0D855-61EB-4721-853F-41676DC4F06A}"/>
              </a:ext>
            </a:extLst>
          </p:cNvPr>
          <p:cNvSpPr txBox="1"/>
          <p:nvPr/>
        </p:nvSpPr>
        <p:spPr>
          <a:xfrm>
            <a:off x="2311828" y="4079414"/>
            <a:ext cx="6618914" cy="1815882"/>
          </a:xfrm>
          <a:prstGeom prst="rect">
            <a:avLst/>
          </a:prstGeom>
          <a:noFill/>
        </p:spPr>
        <p:txBody>
          <a:bodyPr wrap="square" rtlCol="0">
            <a:spAutoFit/>
          </a:bodyPr>
          <a:lstStyle/>
          <a:p>
            <a:r>
              <a:rPr lang="fr-FR" sz="2800" b="1" dirty="0">
                <a:solidFill>
                  <a:srgbClr val="B42674"/>
                </a:solidFill>
              </a:rPr>
              <a:t>« Meilleure utilisation de l’évaluation sommative »</a:t>
            </a:r>
          </a:p>
          <a:p>
            <a:r>
              <a:rPr lang="fr-FR" sz="2800" dirty="0">
                <a:solidFill>
                  <a:srgbClr val="B42674"/>
                </a:solidFill>
              </a:rPr>
              <a:t>Mention spéciale : </a:t>
            </a:r>
            <a:r>
              <a:rPr lang="fr-FR" sz="2800" b="1" dirty="0">
                <a:solidFill>
                  <a:srgbClr val="B42674"/>
                </a:solidFill>
              </a:rPr>
              <a:t>« Meilleur projet transformationnel</a:t>
            </a:r>
            <a:r>
              <a:rPr lang="fr-FR" sz="2800" b="1" dirty="0"/>
              <a:t> </a:t>
            </a:r>
            <a:r>
              <a:rPr lang="fr-FR" sz="2800" b="1" dirty="0">
                <a:solidFill>
                  <a:srgbClr val="B42674"/>
                </a:solidFill>
              </a:rPr>
              <a:t>»</a:t>
            </a:r>
            <a:endParaRPr lang="en-GB" sz="2800" b="1" dirty="0">
              <a:solidFill>
                <a:srgbClr val="B42674"/>
              </a:solidFill>
            </a:endParaRPr>
          </a:p>
        </p:txBody>
      </p:sp>
    </p:spTree>
    <p:extLst>
      <p:ext uri="{BB962C8B-B14F-4D97-AF65-F5344CB8AC3E}">
        <p14:creationId xmlns:p14="http://schemas.microsoft.com/office/powerpoint/2010/main" val="24271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100000">
                                          <p:val>
                                            <p:strVal val="#ppt_x"/>
                                          </p:val>
                                        </p:tav>
                                      </p:tavLst>
                                    </p:anim>
                                    <p:anim calcmode="lin" valueType="num">
                                      <p:cBhvr>
                                        <p:cTn id="8" dur="250" fill="hold"/>
                                        <p:tgtEl>
                                          <p:spTgt spid="5"/>
                                        </p:tgtEl>
                                        <p:attrNameLst>
                                          <p:attrName>ppt_y</p:attrName>
                                        </p:attrNameLst>
                                      </p:cBhvr>
                                      <p:tavLst>
                                        <p:tav tm="0">
                                          <p:val>
                                            <p:strVal val="#ppt_y-#ppt_h/2"/>
                                          </p:val>
                                        </p:tav>
                                        <p:tav tm="100000">
                                          <p:val>
                                            <p:strVal val="#ppt_y"/>
                                          </p:val>
                                        </p:tav>
                                      </p:tavLst>
                                    </p:anim>
                                    <p:anim calcmode="lin" valueType="num">
                                      <p:cBhvr>
                                        <p:cTn id="9" dur="250" fill="hold"/>
                                        <p:tgtEl>
                                          <p:spTgt spid="5"/>
                                        </p:tgtEl>
                                        <p:attrNameLst>
                                          <p:attrName>ppt_w</p:attrName>
                                        </p:attrNameLst>
                                      </p:cBhvr>
                                      <p:tavLst>
                                        <p:tav tm="0">
                                          <p:val>
                                            <p:strVal val="#ppt_w"/>
                                          </p:val>
                                        </p:tav>
                                        <p:tav tm="100000">
                                          <p:val>
                                            <p:strVal val="#ppt_w"/>
                                          </p:val>
                                        </p:tav>
                                      </p:tavLst>
                                    </p:anim>
                                    <p:anim calcmode="lin" valueType="num">
                                      <p:cBhvr>
                                        <p:cTn id="10" dur="2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3D956D-6248-495F-A6A8-AB91EA675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pic>
        <p:nvPicPr>
          <p:cNvPr id="18" name="Picture 17">
            <a:extLst>
              <a:ext uri="{FF2B5EF4-FFF2-40B4-BE49-F238E27FC236}">
                <a16:creationId xmlns:a16="http://schemas.microsoft.com/office/drawing/2014/main" id="{48708B1A-7BF0-45CE-9A11-DA175B648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96" y="1373875"/>
            <a:ext cx="8773424" cy="4935050"/>
          </a:xfrm>
          <a:prstGeom prst="rect">
            <a:avLst/>
          </a:prstGeom>
        </p:spPr>
      </p:pic>
      <p:sp>
        <p:nvSpPr>
          <p:cNvPr id="4" name="Rectangle 3">
            <a:extLst>
              <a:ext uri="{FF2B5EF4-FFF2-40B4-BE49-F238E27FC236}">
                <a16:creationId xmlns:a16="http://schemas.microsoft.com/office/drawing/2014/main" id="{9B98F275-90F8-4FE0-AA27-A6857CA04BA9}"/>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5" name="Picture 14">
            <a:extLst>
              <a:ext uri="{FF2B5EF4-FFF2-40B4-BE49-F238E27FC236}">
                <a16:creationId xmlns:a16="http://schemas.microsoft.com/office/drawing/2014/main" id="{AD8EBE1E-B9A9-4AC3-BC65-D7D02F047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380" y="3841400"/>
            <a:ext cx="1752999" cy="2858151"/>
          </a:xfrm>
          <a:prstGeom prst="rect">
            <a:avLst/>
          </a:prstGeom>
        </p:spPr>
      </p:pic>
      <p:pic>
        <p:nvPicPr>
          <p:cNvPr id="16" name="streamers">
            <a:extLst>
              <a:ext uri="{FF2B5EF4-FFF2-40B4-BE49-F238E27FC236}">
                <a16:creationId xmlns:a16="http://schemas.microsoft.com/office/drawing/2014/main" id="{FE60FA6F-07C4-43FE-B2B4-93DB2B4EA8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419" y="-1"/>
            <a:ext cx="9142223" cy="5142502"/>
          </a:xfrm>
          <a:prstGeom prst="rect">
            <a:avLst/>
          </a:prstGeom>
        </p:spPr>
      </p:pic>
      <p:pic>
        <p:nvPicPr>
          <p:cNvPr id="12" name="Picture 11">
            <a:extLst>
              <a:ext uri="{FF2B5EF4-FFF2-40B4-BE49-F238E27FC236}">
                <a16:creationId xmlns:a16="http://schemas.microsoft.com/office/drawing/2014/main" id="{857219AF-816A-4282-BD09-6837A54408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02635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ppt_x</p:attrName>
                                        </p:attrNameLst>
                                      </p:cBhvr>
                                      <p:tavLst>
                                        <p:tav tm="0">
                                          <p:val>
                                            <p:strVal val="#ppt_x"/>
                                          </p:val>
                                        </p:tav>
                                        <p:tav tm="100000">
                                          <p:val>
                                            <p:strVal val="#ppt_x"/>
                                          </p:val>
                                        </p:tav>
                                      </p:tavLst>
                                    </p:anim>
                                    <p:anim calcmode="lin" valueType="num">
                                      <p:cBhvr>
                                        <p:cTn id="8" dur="250" fill="hold"/>
                                        <p:tgtEl>
                                          <p:spTgt spid="16"/>
                                        </p:tgtEl>
                                        <p:attrNameLst>
                                          <p:attrName>ppt_y</p:attrName>
                                        </p:attrNameLst>
                                      </p:cBhvr>
                                      <p:tavLst>
                                        <p:tav tm="0">
                                          <p:val>
                                            <p:strVal val="#ppt_y-#ppt_h/2"/>
                                          </p:val>
                                        </p:tav>
                                        <p:tav tm="100000">
                                          <p:val>
                                            <p:strVal val="#ppt_y"/>
                                          </p:val>
                                        </p:tav>
                                      </p:tavLst>
                                    </p:anim>
                                    <p:anim calcmode="lin" valueType="num">
                                      <p:cBhvr>
                                        <p:cTn id="9" dur="250" fill="hold"/>
                                        <p:tgtEl>
                                          <p:spTgt spid="16"/>
                                        </p:tgtEl>
                                        <p:attrNameLst>
                                          <p:attrName>ppt_w</p:attrName>
                                        </p:attrNameLst>
                                      </p:cBhvr>
                                      <p:tavLst>
                                        <p:tav tm="0">
                                          <p:val>
                                            <p:strVal val="#ppt_w"/>
                                          </p:val>
                                        </p:tav>
                                        <p:tav tm="100000">
                                          <p:val>
                                            <p:strVal val="#ppt_w"/>
                                          </p:val>
                                        </p:tav>
                                      </p:tavLst>
                                    </p:anim>
                                    <p:anim calcmode="lin" valueType="num">
                                      <p:cBhvr>
                                        <p:cTn id="10" dur="25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B937E-D146-457D-BED0-B1947A22C340}"/>
              </a:ext>
            </a:extLst>
          </p:cNvPr>
          <p:cNvSpPr>
            <a:spLocks noGrp="1"/>
          </p:cNvSpPr>
          <p:nvPr>
            <p:ph type="ctrTitle"/>
          </p:nvPr>
        </p:nvSpPr>
        <p:spPr>
          <a:xfrm>
            <a:off x="1036737" y="1415884"/>
            <a:ext cx="7884000" cy="2052000"/>
          </a:xfrm>
        </p:spPr>
        <p:txBody>
          <a:bodyPr/>
          <a:lstStyle/>
          <a:p>
            <a:r>
              <a:rPr lang="fr-FR" sz="4400" dirty="0"/>
              <a:t>Retour d’information des parties prenantes sur l’évaluation électronique du PEI</a:t>
            </a:r>
            <a:endParaRPr lang="en-GB" sz="4400" dirty="0"/>
          </a:p>
        </p:txBody>
      </p:sp>
      <p:sp>
        <p:nvSpPr>
          <p:cNvPr id="4" name="Ondertitel 3">
            <a:extLst>
              <a:ext uri="{FF2B5EF4-FFF2-40B4-BE49-F238E27FC236}">
                <a16:creationId xmlns:a16="http://schemas.microsoft.com/office/drawing/2014/main" id="{AC30A33C-8D67-4657-B338-2B1083AD6345}"/>
              </a:ext>
            </a:extLst>
          </p:cNvPr>
          <p:cNvSpPr>
            <a:spLocks noGrp="1"/>
          </p:cNvSpPr>
          <p:nvPr>
            <p:ph type="subTitle" idx="1"/>
          </p:nvPr>
        </p:nvSpPr>
        <p:spPr>
          <a:xfrm>
            <a:off x="972218" y="3583958"/>
            <a:ext cx="7884350" cy="1655762"/>
          </a:xfrm>
        </p:spPr>
        <p:txBody>
          <a:bodyPr/>
          <a:lstStyle/>
          <a:p>
            <a:r>
              <a:rPr lang="fr-FR" dirty="0"/>
              <a:t>Résultats de l’enquête menée </a:t>
            </a:r>
            <a:br>
              <a:rPr lang="fr-FR" dirty="0"/>
            </a:br>
            <a:r>
              <a:rPr lang="fr-FR" dirty="0"/>
              <a:t>auprès des établissements après </a:t>
            </a:r>
            <a:br>
              <a:rPr lang="fr-FR" dirty="0"/>
            </a:br>
            <a:r>
              <a:rPr lang="fr-FR" dirty="0"/>
              <a:t>la session d’examens de mai 2018</a:t>
            </a:r>
            <a:endParaRPr lang="en-GB" dirty="0"/>
          </a:p>
        </p:txBody>
      </p:sp>
    </p:spTree>
    <p:extLst>
      <p:ext uri="{BB962C8B-B14F-4D97-AF65-F5344CB8AC3E}">
        <p14:creationId xmlns:p14="http://schemas.microsoft.com/office/powerpoint/2010/main" val="335749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5F2270-BFBC-4C3F-A3B0-F46342A71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6" name="Rectangle 5">
            <a:extLst>
              <a:ext uri="{FF2B5EF4-FFF2-40B4-BE49-F238E27FC236}">
                <a16:creationId xmlns:a16="http://schemas.microsoft.com/office/drawing/2014/main" id="{1E12EF51-9949-4731-A4CA-8D1DD2C06F55}"/>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location text">
            <a:extLst>
              <a:ext uri="{FF2B5EF4-FFF2-40B4-BE49-F238E27FC236}">
                <a16:creationId xmlns:a16="http://schemas.microsoft.com/office/drawing/2014/main" id="{0A3C0968-B8C4-48E1-8FDE-F6E1234A4F49}"/>
              </a:ext>
            </a:extLst>
          </p:cNvPr>
          <p:cNvSpPr txBox="1"/>
          <p:nvPr/>
        </p:nvSpPr>
        <p:spPr>
          <a:xfrm>
            <a:off x="0" y="2164092"/>
            <a:ext cx="2057400" cy="252981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Pays de résidence des participants à l’enquête dans le monde entier</a:t>
            </a:r>
            <a:endParaRPr lang="en-GB" dirty="0"/>
          </a:p>
        </p:txBody>
      </p:sp>
      <p:pic>
        <p:nvPicPr>
          <p:cNvPr id="3" name="Picture 2">
            <a:extLst>
              <a:ext uri="{FF2B5EF4-FFF2-40B4-BE49-F238E27FC236}">
                <a16:creationId xmlns:a16="http://schemas.microsoft.com/office/drawing/2014/main" id="{70A88F67-2664-4DA1-AC19-777259BBEE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590" y="539457"/>
            <a:ext cx="6535688" cy="4690093"/>
          </a:xfrm>
          <a:prstGeom prst="rect">
            <a:avLst/>
          </a:prstGeom>
        </p:spPr>
      </p:pic>
      <p:pic>
        <p:nvPicPr>
          <p:cNvPr id="8" name="Picture 7">
            <a:extLst>
              <a:ext uri="{FF2B5EF4-FFF2-40B4-BE49-F238E27FC236}">
                <a16:creationId xmlns:a16="http://schemas.microsoft.com/office/drawing/2014/main" id="{E7A70417-B361-430E-8597-A8355E3AD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2646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728E30-5E08-455E-8914-C8BBCBCF24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2"/>
          <a:stretch/>
        </p:blipFill>
        <p:spPr>
          <a:xfrm>
            <a:off x="0" y="1"/>
            <a:ext cx="9144000" cy="6858000"/>
          </a:xfrm>
          <a:prstGeom prst="rect">
            <a:avLst/>
          </a:prstGeom>
          <a:noFill/>
        </p:spPr>
      </p:pic>
      <p:pic>
        <p:nvPicPr>
          <p:cNvPr id="5" name="chart bg">
            <a:extLst>
              <a:ext uri="{FF2B5EF4-FFF2-40B4-BE49-F238E27FC236}">
                <a16:creationId xmlns:a16="http://schemas.microsoft.com/office/drawing/2014/main" id="{7EB2B8CF-5A8C-491C-B208-FB04B5397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718" y="444819"/>
            <a:ext cx="6947282" cy="5419288"/>
          </a:xfrm>
          <a:prstGeom prst="rect">
            <a:avLst/>
          </a:prstGeom>
        </p:spPr>
      </p:pic>
      <p:sp>
        <p:nvSpPr>
          <p:cNvPr id="2" name="Rectangle 1">
            <a:extLst>
              <a:ext uri="{FF2B5EF4-FFF2-40B4-BE49-F238E27FC236}">
                <a16:creationId xmlns:a16="http://schemas.microsoft.com/office/drawing/2014/main" id="{DCA90DBE-81A0-4AC4-96DE-C78B6616E775}"/>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no of years text">
            <a:extLst>
              <a:ext uri="{FF2B5EF4-FFF2-40B4-BE49-F238E27FC236}">
                <a16:creationId xmlns:a16="http://schemas.microsoft.com/office/drawing/2014/main" id="{7BE41BD5-FF1D-45D4-AD28-D0E57C73A92B}"/>
              </a:ext>
            </a:extLst>
          </p:cNvPr>
          <p:cNvSpPr txBox="1"/>
          <p:nvPr/>
        </p:nvSpPr>
        <p:spPr>
          <a:xfrm>
            <a:off x="0" y="2492544"/>
            <a:ext cx="2057400" cy="1872911"/>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Années durant lesquelles le PEI a été proposé</a:t>
            </a:r>
            <a:endParaRPr lang="en-GB" dirty="0"/>
          </a:p>
        </p:txBody>
      </p:sp>
      <p:pic>
        <p:nvPicPr>
          <p:cNvPr id="14" name="Picture 13">
            <a:extLst>
              <a:ext uri="{FF2B5EF4-FFF2-40B4-BE49-F238E27FC236}">
                <a16:creationId xmlns:a16="http://schemas.microsoft.com/office/drawing/2014/main" id="{55CDF644-A613-4AAF-AD4F-FF8914139A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3798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38E35D-9A22-4760-B44C-9B5B6365A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pic>
        <p:nvPicPr>
          <p:cNvPr id="29" name="top 3 reasons">
            <a:extLst>
              <a:ext uri="{FF2B5EF4-FFF2-40B4-BE49-F238E27FC236}">
                <a16:creationId xmlns:a16="http://schemas.microsoft.com/office/drawing/2014/main" id="{13A56B67-0AA2-44C6-8D5E-18C62E282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8474" y="1020195"/>
            <a:ext cx="6885526" cy="4525332"/>
          </a:xfrm>
          <a:prstGeom prst="rect">
            <a:avLst/>
          </a:prstGeom>
        </p:spPr>
      </p:pic>
      <p:sp>
        <p:nvSpPr>
          <p:cNvPr id="11" name="Rectangle 10">
            <a:extLst>
              <a:ext uri="{FF2B5EF4-FFF2-40B4-BE49-F238E27FC236}">
                <a16:creationId xmlns:a16="http://schemas.microsoft.com/office/drawing/2014/main" id="{B22FDB5E-393B-4717-91C2-698E2DFB3CB0}"/>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op 3 reasons text">
            <a:extLst>
              <a:ext uri="{FF2B5EF4-FFF2-40B4-BE49-F238E27FC236}">
                <a16:creationId xmlns:a16="http://schemas.microsoft.com/office/drawing/2014/main" id="{63955F9C-4E63-4471-9979-B6D0E0C4D53E}"/>
              </a:ext>
            </a:extLst>
          </p:cNvPr>
          <p:cNvSpPr txBox="1"/>
          <p:nvPr/>
        </p:nvSpPr>
        <p:spPr>
          <a:xfrm>
            <a:off x="1"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Trois raisons principales de proposer l’évaluation électronique selon les établissements</a:t>
            </a:r>
            <a:endParaRPr lang="en-GB" dirty="0"/>
          </a:p>
        </p:txBody>
      </p:sp>
      <p:pic>
        <p:nvPicPr>
          <p:cNvPr id="12" name="Picture 11">
            <a:extLst>
              <a:ext uri="{FF2B5EF4-FFF2-40B4-BE49-F238E27FC236}">
                <a16:creationId xmlns:a16="http://schemas.microsoft.com/office/drawing/2014/main" id="{0712D162-7205-4C12-B1AD-A390254474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460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ppt_x"/>
                                          </p:val>
                                        </p:tav>
                                        <p:tav tm="100000">
                                          <p:val>
                                            <p:strVal val="#ppt_x"/>
                                          </p:val>
                                        </p:tav>
                                      </p:tavLst>
                                    </p:anim>
                                    <p:anim calcmode="lin" valueType="num">
                                      <p:cBhvr additive="base">
                                        <p:cTn id="12" dur="75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1E8969-BA1B-4A52-A5EC-59901C2D6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pic>
        <p:nvPicPr>
          <p:cNvPr id="5" name="advantages data">
            <a:extLst>
              <a:ext uri="{FF2B5EF4-FFF2-40B4-BE49-F238E27FC236}">
                <a16:creationId xmlns:a16="http://schemas.microsoft.com/office/drawing/2014/main" id="{30277F9A-4101-4311-A6BA-7BB594239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818" y="947436"/>
            <a:ext cx="6898293" cy="4533722"/>
          </a:xfrm>
          <a:prstGeom prst="rect">
            <a:avLst/>
          </a:prstGeom>
        </p:spPr>
      </p:pic>
      <p:sp>
        <p:nvSpPr>
          <p:cNvPr id="15" name="Rectangle 14">
            <a:extLst>
              <a:ext uri="{FF2B5EF4-FFF2-40B4-BE49-F238E27FC236}">
                <a16:creationId xmlns:a16="http://schemas.microsoft.com/office/drawing/2014/main" id="{5444F2BF-633D-40FE-80B2-CED194B95F7B}"/>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advantages  text">
            <a:extLst>
              <a:ext uri="{FF2B5EF4-FFF2-40B4-BE49-F238E27FC236}">
                <a16:creationId xmlns:a16="http://schemas.microsoft.com/office/drawing/2014/main" id="{FAF95949-C3BD-4144-B19B-2D17FDEAA8C4}"/>
              </a:ext>
            </a:extLst>
          </p:cNvPr>
          <p:cNvSpPr txBox="1"/>
          <p:nvPr/>
        </p:nvSpPr>
        <p:spPr>
          <a:xfrm>
            <a:off x="-1" y="2159421"/>
            <a:ext cx="2057401" cy="253915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Trois avantages principaux de proposer l’évaluation électronique selon les établissements</a:t>
            </a:r>
            <a:endParaRPr lang="en-GB" dirty="0"/>
          </a:p>
        </p:txBody>
      </p:sp>
      <p:pic>
        <p:nvPicPr>
          <p:cNvPr id="20" name="Picture 19">
            <a:extLst>
              <a:ext uri="{FF2B5EF4-FFF2-40B4-BE49-F238E27FC236}">
                <a16:creationId xmlns:a16="http://schemas.microsoft.com/office/drawing/2014/main" id="{E944D55F-0C08-4566-8415-93C709563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430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44852A-419E-40CD-82AF-E3AB35E27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pic>
        <p:nvPicPr>
          <p:cNvPr id="6" name="motivation data">
            <a:extLst>
              <a:ext uri="{FF2B5EF4-FFF2-40B4-BE49-F238E27FC236}">
                <a16:creationId xmlns:a16="http://schemas.microsoft.com/office/drawing/2014/main" id="{121BEA4D-4F19-44EE-8935-26A54D510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657" y="877160"/>
            <a:ext cx="6732896" cy="4554605"/>
          </a:xfrm>
          <a:prstGeom prst="rect">
            <a:avLst/>
          </a:prstGeom>
        </p:spPr>
      </p:pic>
      <p:sp>
        <p:nvSpPr>
          <p:cNvPr id="7" name="Rectangle 6">
            <a:extLst>
              <a:ext uri="{FF2B5EF4-FFF2-40B4-BE49-F238E27FC236}">
                <a16:creationId xmlns:a16="http://schemas.microsoft.com/office/drawing/2014/main" id="{41B936AA-723F-459F-A8B0-77436B52DE03}"/>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motivation  text">
            <a:extLst>
              <a:ext uri="{FF2B5EF4-FFF2-40B4-BE49-F238E27FC236}">
                <a16:creationId xmlns:a16="http://schemas.microsoft.com/office/drawing/2014/main" id="{414D8568-8EC0-4CF4-BC4A-406E65D6E0F4}"/>
              </a:ext>
            </a:extLst>
          </p:cNvPr>
          <p:cNvSpPr txBox="1"/>
          <p:nvPr/>
        </p:nvSpPr>
        <p:spPr>
          <a:xfrm>
            <a:off x="0" y="2705725"/>
            <a:ext cx="2057400" cy="144655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Trois principales motivations pour proposer le PEI selon les établissements</a:t>
            </a:r>
            <a:endParaRPr lang="en-GB" dirty="0"/>
          </a:p>
        </p:txBody>
      </p:sp>
      <p:pic>
        <p:nvPicPr>
          <p:cNvPr id="19" name="Picture 18">
            <a:extLst>
              <a:ext uri="{FF2B5EF4-FFF2-40B4-BE49-F238E27FC236}">
                <a16:creationId xmlns:a16="http://schemas.microsoft.com/office/drawing/2014/main" id="{5D2D988C-F624-4BAA-AB07-9FE14AF94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42812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g">
            <a:extLst>
              <a:ext uri="{FF2B5EF4-FFF2-40B4-BE49-F238E27FC236}">
                <a16:creationId xmlns:a16="http://schemas.microsoft.com/office/drawing/2014/main" id="{3BC52249-E452-442A-921A-DC9FBC3D2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sp>
        <p:nvSpPr>
          <p:cNvPr id="6" name="Rectangle 5">
            <a:extLst>
              <a:ext uri="{FF2B5EF4-FFF2-40B4-BE49-F238E27FC236}">
                <a16:creationId xmlns:a16="http://schemas.microsoft.com/office/drawing/2014/main" id="{B978B64B-308E-4F66-9864-FDC0C1264C2B}"/>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continue text">
            <a:extLst>
              <a:ext uri="{FF2B5EF4-FFF2-40B4-BE49-F238E27FC236}">
                <a16:creationId xmlns:a16="http://schemas.microsoft.com/office/drawing/2014/main" id="{412C92DE-C3DA-4E5F-B220-121979727ABA}"/>
              </a:ext>
            </a:extLst>
          </p:cNvPr>
          <p:cNvSpPr txBox="1"/>
          <p:nvPr/>
        </p:nvSpPr>
        <p:spPr>
          <a:xfrm>
            <a:off x="41946"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Intention de continuer à proposer l’évaluation électronique</a:t>
            </a:r>
            <a:endParaRPr lang="en-GB" dirty="0"/>
          </a:p>
        </p:txBody>
      </p:sp>
      <p:pic>
        <p:nvPicPr>
          <p:cNvPr id="18" name="Picture 17">
            <a:extLst>
              <a:ext uri="{FF2B5EF4-FFF2-40B4-BE49-F238E27FC236}">
                <a16:creationId xmlns:a16="http://schemas.microsoft.com/office/drawing/2014/main" id="{C2658A10-E781-44B8-8D8D-AAD8ED982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4" name="Picture 3">
            <a:extLst>
              <a:ext uri="{FF2B5EF4-FFF2-40B4-BE49-F238E27FC236}">
                <a16:creationId xmlns:a16="http://schemas.microsoft.com/office/drawing/2014/main" id="{43FEADEE-1EA3-4271-A889-CCDC428C6C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5392" y="1393156"/>
            <a:ext cx="6441908" cy="3651340"/>
          </a:xfrm>
          <a:prstGeom prst="rect">
            <a:avLst/>
          </a:prstGeom>
        </p:spPr>
      </p:pic>
      <p:sp>
        <p:nvSpPr>
          <p:cNvPr id="2" name="TextBox 1">
            <a:extLst>
              <a:ext uri="{FF2B5EF4-FFF2-40B4-BE49-F238E27FC236}">
                <a16:creationId xmlns:a16="http://schemas.microsoft.com/office/drawing/2014/main" id="{41BC3681-D102-4559-B00F-DDFF997BC7B0}"/>
              </a:ext>
            </a:extLst>
          </p:cNvPr>
          <p:cNvSpPr txBox="1"/>
          <p:nvPr/>
        </p:nvSpPr>
        <p:spPr>
          <a:xfrm>
            <a:off x="6165908" y="2340528"/>
            <a:ext cx="2869035" cy="2677656"/>
          </a:xfrm>
          <a:prstGeom prst="rect">
            <a:avLst/>
          </a:prstGeom>
          <a:solidFill>
            <a:srgbClr val="4D4D4D"/>
          </a:solidFill>
          <a:ln>
            <a:noFill/>
          </a:ln>
        </p:spPr>
        <p:txBody>
          <a:bodyPr wrap="square" rtlCol="0">
            <a:spAutoFit/>
          </a:bodyPr>
          <a:lstStyle/>
          <a:p>
            <a:r>
              <a:rPr lang="en-GB" sz="2800" b="1" dirty="0" err="1">
                <a:solidFill>
                  <a:srgbClr val="65C8D0"/>
                </a:solidFill>
              </a:rPr>
              <a:t>Oui</a:t>
            </a:r>
            <a:endParaRPr lang="en-GB" sz="2800" b="1" dirty="0">
              <a:solidFill>
                <a:srgbClr val="65C8D0"/>
              </a:solidFill>
            </a:endParaRPr>
          </a:p>
          <a:p>
            <a:endParaRPr lang="en-GB" sz="2800" b="1" dirty="0">
              <a:solidFill>
                <a:schemeClr val="bg1"/>
              </a:solidFill>
            </a:endParaRPr>
          </a:p>
          <a:p>
            <a:endParaRPr lang="en-GB" sz="2800" b="1" dirty="0">
              <a:solidFill>
                <a:schemeClr val="bg1"/>
              </a:solidFill>
            </a:endParaRPr>
          </a:p>
          <a:p>
            <a:endParaRPr lang="en-GB" sz="2800" b="1" dirty="0">
              <a:solidFill>
                <a:schemeClr val="bg1"/>
              </a:solidFill>
            </a:endParaRPr>
          </a:p>
          <a:p>
            <a:endParaRPr lang="en-GB" sz="2800" b="1" dirty="0">
              <a:solidFill>
                <a:schemeClr val="bg1"/>
              </a:solidFill>
            </a:endParaRPr>
          </a:p>
          <a:p>
            <a:r>
              <a:rPr lang="en-GB" sz="2800" b="1" dirty="0">
                <a:solidFill>
                  <a:srgbClr val="F05134"/>
                </a:solidFill>
              </a:rPr>
              <a:t>Non</a:t>
            </a:r>
          </a:p>
        </p:txBody>
      </p:sp>
    </p:spTree>
    <p:extLst>
      <p:ext uri="{BB962C8B-B14F-4D97-AF65-F5344CB8AC3E}">
        <p14:creationId xmlns:p14="http://schemas.microsoft.com/office/powerpoint/2010/main" val="32716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000" y="1208609"/>
            <a:ext cx="7884000" cy="2052000"/>
          </a:xfrm>
        </p:spPr>
        <p:txBody>
          <a:bodyPr/>
          <a:lstStyle/>
          <a:p>
            <a:r>
              <a:rPr lang="fr-FR" dirty="0"/>
              <a:t>Webinaire</a:t>
            </a:r>
            <a:r>
              <a:rPr lang="en-US" dirty="0"/>
              <a:t> </a:t>
            </a:r>
          </a:p>
        </p:txBody>
      </p:sp>
      <p:sp>
        <p:nvSpPr>
          <p:cNvPr id="3" name="Subtitle 2"/>
          <p:cNvSpPr>
            <a:spLocks noGrp="1"/>
          </p:cNvSpPr>
          <p:nvPr>
            <p:ph type="subTitle" idx="1"/>
          </p:nvPr>
        </p:nvSpPr>
        <p:spPr>
          <a:xfrm>
            <a:off x="755650" y="3440609"/>
            <a:ext cx="7884350" cy="1655762"/>
          </a:xfrm>
        </p:spPr>
        <p:txBody>
          <a:bodyPr/>
          <a:lstStyle/>
          <a:p>
            <a:r>
              <a:rPr lang="fr-FR" dirty="0"/>
              <a:t>Évaluation électronique du PEI :</a:t>
            </a:r>
            <a:endParaRPr lang="en-GB" dirty="0"/>
          </a:p>
          <a:p>
            <a:r>
              <a:rPr lang="fr-FR" dirty="0"/>
              <a:t>Influence de l’évaluation électronique du</a:t>
            </a:r>
          </a:p>
          <a:p>
            <a:r>
              <a:rPr lang="fr-FR" dirty="0"/>
              <a:t>PEI et expériences des établissements</a:t>
            </a:r>
            <a:endParaRPr lang="en-US" dirty="0"/>
          </a:p>
        </p:txBody>
      </p:sp>
    </p:spTree>
    <p:extLst>
      <p:ext uri="{BB962C8B-B14F-4D97-AF65-F5344CB8AC3E}">
        <p14:creationId xmlns:p14="http://schemas.microsoft.com/office/powerpoint/2010/main" val="16295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a:extLst>
              <a:ext uri="{FF2B5EF4-FFF2-40B4-BE49-F238E27FC236}">
                <a16:creationId xmlns:a16="http://schemas.microsoft.com/office/drawing/2014/main" id="{2BA8E926-8015-4F34-BC69-A23593D19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 y="0"/>
            <a:ext cx="9142223" cy="6858000"/>
          </a:xfrm>
          <a:prstGeom prst="rect">
            <a:avLst/>
          </a:prstGeom>
        </p:spPr>
      </p:pic>
      <p:sp>
        <p:nvSpPr>
          <p:cNvPr id="11" name="Rectangle 10">
            <a:extLst>
              <a:ext uri="{FF2B5EF4-FFF2-40B4-BE49-F238E27FC236}">
                <a16:creationId xmlns:a16="http://schemas.microsoft.com/office/drawing/2014/main" id="{0DDDDFBA-8FF3-40E5-89CB-AC3154C71951}"/>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Date Placeholder 3">
            <a:extLst>
              <a:ext uri="{FF2B5EF4-FFF2-40B4-BE49-F238E27FC236}">
                <a16:creationId xmlns:a16="http://schemas.microsoft.com/office/drawing/2014/main" id="{85FC24E4-89DB-4049-A401-D4FEE312E285}"/>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DE73F64B-B25A-451F-A06F-7E06E7D25364}"/>
              </a:ext>
            </a:extLst>
          </p:cNvPr>
          <p:cNvSpPr>
            <a:spLocks noGrp="1"/>
          </p:cNvSpPr>
          <p:nvPr>
            <p:ph type="sldNum" sz="quarter" idx="12"/>
          </p:nvPr>
        </p:nvSpPr>
        <p:spPr/>
        <p:txBody>
          <a:bodyPr/>
          <a:lstStyle/>
          <a:p>
            <a:fld id="{90A9D276-0773-4D18-AA3C-0CB5DD7BBF88}" type="slidenum">
              <a:rPr lang="en-US" smtClean="0"/>
              <a:t>20</a:t>
            </a:fld>
            <a:endParaRPr lang="en-US"/>
          </a:p>
        </p:txBody>
      </p:sp>
      <p:pic>
        <p:nvPicPr>
          <p:cNvPr id="7" name="cohort data">
            <a:extLst>
              <a:ext uri="{FF2B5EF4-FFF2-40B4-BE49-F238E27FC236}">
                <a16:creationId xmlns:a16="http://schemas.microsoft.com/office/drawing/2014/main" id="{5F125398-FF6B-423C-8A50-0B6E85407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293" y="994825"/>
            <a:ext cx="6592802" cy="4725476"/>
          </a:xfrm>
          <a:prstGeom prst="rect">
            <a:avLst/>
          </a:prstGeom>
        </p:spPr>
      </p:pic>
      <p:sp>
        <p:nvSpPr>
          <p:cNvPr id="9" name="cohort text">
            <a:extLst>
              <a:ext uri="{FF2B5EF4-FFF2-40B4-BE49-F238E27FC236}">
                <a16:creationId xmlns:a16="http://schemas.microsoft.com/office/drawing/2014/main" id="{D9B746D6-CE2D-4C6C-B954-397DF13A524A}"/>
              </a:ext>
            </a:extLst>
          </p:cNvPr>
          <p:cNvSpPr txBox="1"/>
          <p:nvPr/>
        </p:nvSpPr>
        <p:spPr>
          <a:xfrm>
            <a:off x="1"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Taille des cohortes d’élèves inscrits au PEI pour la session d’examens de mai 2018</a:t>
            </a:r>
            <a:endParaRPr lang="en-GB" dirty="0"/>
          </a:p>
        </p:txBody>
      </p:sp>
      <p:pic>
        <p:nvPicPr>
          <p:cNvPr id="10" name="Picture 9">
            <a:extLst>
              <a:ext uri="{FF2B5EF4-FFF2-40B4-BE49-F238E27FC236}">
                <a16:creationId xmlns:a16="http://schemas.microsoft.com/office/drawing/2014/main" id="{584602B6-B966-4C8F-BEED-CD63F38057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8862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ppt_x</p:attrName>
                                        </p:attrNameLst>
                                      </p:cBhvr>
                                      <p:tavLst>
                                        <p:tav tm="0">
                                          <p:val>
                                            <p:strVal val="#ppt_x-#ppt_w/2"/>
                                          </p:val>
                                        </p:tav>
                                        <p:tav tm="100000">
                                          <p:val>
                                            <p:strVal val="#ppt_x"/>
                                          </p:val>
                                        </p:tav>
                                      </p:tavLst>
                                    </p:anim>
                                    <p:anim calcmode="lin" valueType="num">
                                      <p:cBhvr>
                                        <p:cTn id="8" dur="750" fill="hold"/>
                                        <p:tgtEl>
                                          <p:spTgt spid="7"/>
                                        </p:tgtEl>
                                        <p:attrNameLst>
                                          <p:attrName>ppt_y</p:attrName>
                                        </p:attrNameLst>
                                      </p:cBhvr>
                                      <p:tavLst>
                                        <p:tav tm="0">
                                          <p:val>
                                            <p:strVal val="#ppt_y"/>
                                          </p:val>
                                        </p:tav>
                                        <p:tav tm="100000">
                                          <p:val>
                                            <p:strVal val="#ppt_y"/>
                                          </p:val>
                                        </p:tav>
                                      </p:tavLst>
                                    </p:anim>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F24C7-EB9A-4B5B-BA1C-D7A07C1DFF1C}"/>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g">
            <a:extLst>
              <a:ext uri="{FF2B5EF4-FFF2-40B4-BE49-F238E27FC236}">
                <a16:creationId xmlns:a16="http://schemas.microsoft.com/office/drawing/2014/main" id="{F8434C0B-DD3D-470D-A655-EBB398FA8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 y="857250"/>
            <a:ext cx="9142223" cy="5143500"/>
          </a:xfrm>
          <a:prstGeom prst="rect">
            <a:avLst/>
          </a:prstGeom>
        </p:spPr>
      </p:pic>
      <p:pic>
        <p:nvPicPr>
          <p:cNvPr id="7" name="cohort data">
            <a:extLst>
              <a:ext uri="{FF2B5EF4-FFF2-40B4-BE49-F238E27FC236}">
                <a16:creationId xmlns:a16="http://schemas.microsoft.com/office/drawing/2014/main" id="{33B27170-D11E-481B-BA24-F8D6F2358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293" y="994825"/>
            <a:ext cx="6592802" cy="4725476"/>
          </a:xfrm>
          <a:prstGeom prst="rect">
            <a:avLst/>
          </a:prstGeom>
        </p:spPr>
      </p:pic>
      <p:pic>
        <p:nvPicPr>
          <p:cNvPr id="9" name="teacher data">
            <a:extLst>
              <a:ext uri="{FF2B5EF4-FFF2-40B4-BE49-F238E27FC236}">
                <a16:creationId xmlns:a16="http://schemas.microsoft.com/office/drawing/2014/main" id="{C5C18226-ACC8-463E-B004-1C009DFD5C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8283" y="866774"/>
            <a:ext cx="7045717" cy="5106963"/>
          </a:xfrm>
          <a:prstGeom prst="rect">
            <a:avLst/>
          </a:prstGeom>
        </p:spPr>
      </p:pic>
      <p:sp>
        <p:nvSpPr>
          <p:cNvPr id="8" name="Rectangle 7">
            <a:extLst>
              <a:ext uri="{FF2B5EF4-FFF2-40B4-BE49-F238E27FC236}">
                <a16:creationId xmlns:a16="http://schemas.microsoft.com/office/drawing/2014/main" id="{E41204E6-7B34-4D04-BD5F-DD9FF5805AF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cohort text">
            <a:extLst>
              <a:ext uri="{FF2B5EF4-FFF2-40B4-BE49-F238E27FC236}">
                <a16:creationId xmlns:a16="http://schemas.microsoft.com/office/drawing/2014/main" id="{3FD62165-61AD-4314-AFCF-891056A307B4}"/>
              </a:ext>
            </a:extLst>
          </p:cNvPr>
          <p:cNvSpPr txBox="1"/>
          <p:nvPr/>
        </p:nvSpPr>
        <p:spPr>
          <a:xfrm>
            <a:off x="1"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Nombre d’enseignants mettant en œuvre le programme d’études du PEI en 5</a:t>
            </a:r>
            <a:r>
              <a:rPr lang="fr-FR" baseline="30000" dirty="0"/>
              <a:t>e</a:t>
            </a:r>
            <a:r>
              <a:rPr lang="fr-FR" dirty="0"/>
              <a:t> année</a:t>
            </a:r>
            <a:endParaRPr lang="en-GB" dirty="0"/>
          </a:p>
        </p:txBody>
      </p:sp>
      <p:pic>
        <p:nvPicPr>
          <p:cNvPr id="19" name="Picture 18">
            <a:extLst>
              <a:ext uri="{FF2B5EF4-FFF2-40B4-BE49-F238E27FC236}">
                <a16:creationId xmlns:a16="http://schemas.microsoft.com/office/drawing/2014/main" id="{E4DD4287-8D52-4EE5-B346-B95DAFA14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8800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ppt_x</p:attrName>
                                        </p:attrNameLst>
                                      </p:cBhvr>
                                      <p:tavLst>
                                        <p:tav tm="0">
                                          <p:val>
                                            <p:strVal val="#ppt_x-#ppt_w/2"/>
                                          </p:val>
                                        </p:tav>
                                        <p:tav tm="100000">
                                          <p:val>
                                            <p:strVal val="#ppt_x"/>
                                          </p:val>
                                        </p:tav>
                                      </p:tavLst>
                                    </p:anim>
                                    <p:anim calcmode="lin" valueType="num">
                                      <p:cBhvr>
                                        <p:cTn id="8" dur="750" fill="hold"/>
                                        <p:tgtEl>
                                          <p:spTgt spid="7"/>
                                        </p:tgtEl>
                                        <p:attrNameLst>
                                          <p:attrName>ppt_y</p:attrName>
                                        </p:attrNameLst>
                                      </p:cBhvr>
                                      <p:tavLst>
                                        <p:tav tm="0">
                                          <p:val>
                                            <p:strVal val="#ppt_y"/>
                                          </p:val>
                                        </p:tav>
                                        <p:tav tm="100000">
                                          <p:val>
                                            <p:strVal val="#ppt_y"/>
                                          </p:val>
                                        </p:tav>
                                      </p:tavLst>
                                    </p:anim>
                                    <p:anim calcmode="lin" valueType="num">
                                      <p:cBhvr>
                                        <p:cTn id="9" dur="750" fill="hold"/>
                                        <p:tgtEl>
                                          <p:spTgt spid="7"/>
                                        </p:tgtEl>
                                        <p:attrNameLst>
                                          <p:attrName>ppt_w</p:attrName>
                                        </p:attrNameLst>
                                      </p:cBhvr>
                                      <p:tavLst>
                                        <p:tav tm="0">
                                          <p:val>
                                            <p:fltVal val="0"/>
                                          </p:val>
                                        </p:tav>
                                        <p:tav tm="100000">
                                          <p:val>
                                            <p:strVal val="#ppt_w"/>
                                          </p:val>
                                        </p:tav>
                                      </p:tavLst>
                                    </p:anim>
                                    <p:anim calcmode="lin" valueType="num">
                                      <p:cBhvr>
                                        <p:cTn id="10"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7"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ppt_x</p:attrName>
                                        </p:attrNameLst>
                                      </p:cBhvr>
                                      <p:tavLst>
                                        <p:tav tm="0">
                                          <p:val>
                                            <p:strVal val="#ppt_x-#ppt_w/2"/>
                                          </p:val>
                                        </p:tav>
                                        <p:tav tm="100000">
                                          <p:val>
                                            <p:strVal val="#ppt_x"/>
                                          </p:val>
                                        </p:tav>
                                      </p:tavLst>
                                    </p:anim>
                                    <p:anim calcmode="lin" valueType="num">
                                      <p:cBhvr>
                                        <p:cTn id="19" dur="750" fill="hold"/>
                                        <p:tgtEl>
                                          <p:spTgt spid="9"/>
                                        </p:tgtEl>
                                        <p:attrNameLst>
                                          <p:attrName>ppt_y</p:attrName>
                                        </p:attrNameLst>
                                      </p:cBhvr>
                                      <p:tavLst>
                                        <p:tav tm="0">
                                          <p:val>
                                            <p:strVal val="#ppt_y"/>
                                          </p:val>
                                        </p:tav>
                                        <p:tav tm="100000">
                                          <p:val>
                                            <p:strVal val="#ppt_y"/>
                                          </p:val>
                                        </p:tav>
                                      </p:tavLst>
                                    </p:anim>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FE7944-B724-48AC-BB45-68B5242F1583}"/>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70BA7D-D670-46E7-BAF3-A239B67B4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264" y="1423414"/>
            <a:ext cx="6513643" cy="3775482"/>
          </a:xfrm>
          <a:prstGeom prst="rect">
            <a:avLst/>
          </a:prstGeom>
        </p:spPr>
      </p:pic>
      <p:sp>
        <p:nvSpPr>
          <p:cNvPr id="6" name="Rectangle 5">
            <a:extLst>
              <a:ext uri="{FF2B5EF4-FFF2-40B4-BE49-F238E27FC236}">
                <a16:creationId xmlns:a16="http://schemas.microsoft.com/office/drawing/2014/main" id="{135E3633-E4C9-4A35-B51B-F73F153314BF}"/>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fam text">
            <a:extLst>
              <a:ext uri="{FF2B5EF4-FFF2-40B4-BE49-F238E27FC236}">
                <a16:creationId xmlns:a16="http://schemas.microsoft.com/office/drawing/2014/main" id="{AF78E079-A6CF-4EDF-A7A6-E018A220B87E}"/>
              </a:ext>
            </a:extLst>
          </p:cNvPr>
          <p:cNvSpPr txBox="1"/>
          <p:nvPr/>
        </p:nvSpPr>
        <p:spPr>
          <a:xfrm>
            <a:off x="1" y="2367171"/>
            <a:ext cx="2057400" cy="2123658"/>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Utilité du matériel de familiarisation pour préparer les élèves à l’évaluation électronique</a:t>
            </a:r>
            <a:endParaRPr lang="en-GB" dirty="0"/>
          </a:p>
        </p:txBody>
      </p:sp>
      <p:pic>
        <p:nvPicPr>
          <p:cNvPr id="17" name="Picture 16">
            <a:extLst>
              <a:ext uri="{FF2B5EF4-FFF2-40B4-BE49-F238E27FC236}">
                <a16:creationId xmlns:a16="http://schemas.microsoft.com/office/drawing/2014/main" id="{27CC10C2-9A97-4160-B58D-24AC93340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569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74325-526F-4C16-B8EF-F02A81E03721}"/>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b answers bg">
            <a:extLst>
              <a:ext uri="{FF2B5EF4-FFF2-40B4-BE49-F238E27FC236}">
                <a16:creationId xmlns:a16="http://schemas.microsoft.com/office/drawing/2014/main" id="{295F3F8B-B4B7-4C72-9568-746335C59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752" y="714376"/>
            <a:ext cx="6748004" cy="4743450"/>
          </a:xfrm>
          <a:prstGeom prst="rect">
            <a:avLst/>
          </a:prstGeom>
        </p:spPr>
      </p:pic>
      <p:sp>
        <p:nvSpPr>
          <p:cNvPr id="6" name="Rectangle 5">
            <a:extLst>
              <a:ext uri="{FF2B5EF4-FFF2-40B4-BE49-F238E27FC236}">
                <a16:creationId xmlns:a16="http://schemas.microsoft.com/office/drawing/2014/main" id="{D2FC3776-8C12-48B0-87BD-2DC560183B70}"/>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ib answers text">
            <a:extLst>
              <a:ext uri="{FF2B5EF4-FFF2-40B4-BE49-F238E27FC236}">
                <a16:creationId xmlns:a16="http://schemas.microsoft.com/office/drawing/2014/main" id="{5048EDE1-C88C-4407-A65F-E9C89CD8FD9B}"/>
              </a:ext>
            </a:extLst>
          </p:cNvPr>
          <p:cNvSpPr txBox="1"/>
          <p:nvPr/>
        </p:nvSpPr>
        <p:spPr>
          <a:xfrm>
            <a:off x="0" y="2705725"/>
            <a:ext cx="2057400" cy="144655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Expérience des services de L’IB vous répond</a:t>
            </a:r>
            <a:endParaRPr lang="en-GB" dirty="0"/>
          </a:p>
        </p:txBody>
      </p:sp>
      <p:pic>
        <p:nvPicPr>
          <p:cNvPr id="18" name="Picture 17">
            <a:extLst>
              <a:ext uri="{FF2B5EF4-FFF2-40B4-BE49-F238E27FC236}">
                <a16:creationId xmlns:a16="http://schemas.microsoft.com/office/drawing/2014/main" id="{46290009-7826-4AE9-93DC-61D4DDCFE9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60805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872F83-AFCB-49E9-8F20-E4586B84948B}"/>
              </a:ext>
            </a:extLst>
          </p:cNvPr>
          <p:cNvSpPr/>
          <p:nvPr/>
        </p:nvSpPr>
        <p:spPr>
          <a:xfrm>
            <a:off x="2162174" y="0"/>
            <a:ext cx="6981825"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837286-8E45-48EB-90F8-EE68190AD574}"/>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tech text">
            <a:extLst>
              <a:ext uri="{FF2B5EF4-FFF2-40B4-BE49-F238E27FC236}">
                <a16:creationId xmlns:a16="http://schemas.microsoft.com/office/drawing/2014/main" id="{7B160278-C683-429F-BD81-6A312CCA81F1}"/>
              </a:ext>
            </a:extLst>
          </p:cNvPr>
          <p:cNvSpPr txBox="1"/>
          <p:nvPr/>
        </p:nvSpPr>
        <p:spPr>
          <a:xfrm>
            <a:off x="0" y="2875002"/>
            <a:ext cx="2057400" cy="110799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Expérience de l’assistance technique du PEI </a:t>
            </a:r>
            <a:endParaRPr lang="en-GB" dirty="0"/>
          </a:p>
        </p:txBody>
      </p:sp>
      <p:pic>
        <p:nvPicPr>
          <p:cNvPr id="16" name="Picture 15">
            <a:extLst>
              <a:ext uri="{FF2B5EF4-FFF2-40B4-BE49-F238E27FC236}">
                <a16:creationId xmlns:a16="http://schemas.microsoft.com/office/drawing/2014/main" id="{315C90F9-ACC0-4FE4-BCF0-B7977E8BB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3" name="Picture 2">
            <a:extLst>
              <a:ext uri="{FF2B5EF4-FFF2-40B4-BE49-F238E27FC236}">
                <a16:creationId xmlns:a16="http://schemas.microsoft.com/office/drawing/2014/main" id="{58E7A2B6-2147-46F3-8CBA-4CC98A31D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384" y="918891"/>
            <a:ext cx="6706266" cy="4493789"/>
          </a:xfrm>
          <a:prstGeom prst="rect">
            <a:avLst/>
          </a:prstGeom>
        </p:spPr>
      </p:pic>
    </p:spTree>
    <p:extLst>
      <p:ext uri="{BB962C8B-B14F-4D97-AF65-F5344CB8AC3E}">
        <p14:creationId xmlns:p14="http://schemas.microsoft.com/office/powerpoint/2010/main" val="3673421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g">
            <a:extLst>
              <a:ext uri="{FF2B5EF4-FFF2-40B4-BE49-F238E27FC236}">
                <a16:creationId xmlns:a16="http://schemas.microsoft.com/office/drawing/2014/main" id="{6D225978-372C-4F7F-8798-867DA789A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3" name="Picture 2">
            <a:extLst>
              <a:ext uri="{FF2B5EF4-FFF2-40B4-BE49-F238E27FC236}">
                <a16:creationId xmlns:a16="http://schemas.microsoft.com/office/drawing/2014/main" id="{6D979179-C392-46EC-BA6C-DAD81E274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 y="-8390"/>
            <a:ext cx="9144000" cy="6858000"/>
          </a:xfrm>
          <a:prstGeom prst="rect">
            <a:avLst/>
          </a:prstGeom>
        </p:spPr>
      </p:pic>
      <p:grpSp>
        <p:nvGrpSpPr>
          <p:cNvPr id="21" name="Group 20">
            <a:extLst>
              <a:ext uri="{FF2B5EF4-FFF2-40B4-BE49-F238E27FC236}">
                <a16:creationId xmlns:a16="http://schemas.microsoft.com/office/drawing/2014/main" id="{D5FA164C-3879-40B6-B1C1-8F41758D687F}"/>
              </a:ext>
            </a:extLst>
          </p:cNvPr>
          <p:cNvGrpSpPr/>
          <p:nvPr/>
        </p:nvGrpSpPr>
        <p:grpSpPr>
          <a:xfrm>
            <a:off x="3678963" y="6479930"/>
            <a:ext cx="1774138" cy="228601"/>
            <a:chOff x="5730784" y="6430106"/>
            <a:chExt cx="2365517" cy="304801"/>
          </a:xfrm>
        </p:grpSpPr>
        <p:sp>
          <p:nvSpPr>
            <p:cNvPr id="16" name="Oval 15">
              <a:extLst>
                <a:ext uri="{FF2B5EF4-FFF2-40B4-BE49-F238E27FC236}">
                  <a16:creationId xmlns:a16="http://schemas.microsoft.com/office/drawing/2014/main" id="{A0AA64AA-CDDB-4252-956A-3A264879E9CC}"/>
                </a:ext>
              </a:extLst>
            </p:cNvPr>
            <p:cNvSpPr/>
            <p:nvPr/>
          </p:nvSpPr>
          <p:spPr>
            <a:xfrm>
              <a:off x="5730784" y="6430106"/>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Oval 16">
              <a:extLst>
                <a:ext uri="{FF2B5EF4-FFF2-40B4-BE49-F238E27FC236}">
                  <a16:creationId xmlns:a16="http://schemas.microsoft.com/office/drawing/2014/main" id="{65D4EAE9-5CFE-4A69-AF53-59E11FA2C0A2}"/>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Oval 17">
              <a:extLst>
                <a:ext uri="{FF2B5EF4-FFF2-40B4-BE49-F238E27FC236}">
                  <a16:creationId xmlns:a16="http://schemas.microsoft.com/office/drawing/2014/main" id="{6CD4FEBE-6995-4065-8934-9FCA4B3720A4}"/>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Oval 18">
              <a:extLst>
                <a:ext uri="{FF2B5EF4-FFF2-40B4-BE49-F238E27FC236}">
                  <a16:creationId xmlns:a16="http://schemas.microsoft.com/office/drawing/2014/main" id="{946F7ED3-E3F0-43DD-A121-0D1E39C535A8}"/>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Oval 19">
              <a:extLst>
                <a:ext uri="{FF2B5EF4-FFF2-40B4-BE49-F238E27FC236}">
                  <a16:creationId xmlns:a16="http://schemas.microsoft.com/office/drawing/2014/main" id="{C476F4C9-96CA-41E2-967D-4334016CEB6D}"/>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grpSp>
        <p:nvGrpSpPr>
          <p:cNvPr id="4" name="Group 3">
            <a:extLst>
              <a:ext uri="{FF2B5EF4-FFF2-40B4-BE49-F238E27FC236}">
                <a16:creationId xmlns:a16="http://schemas.microsoft.com/office/drawing/2014/main" id="{83864A9B-0A17-4E25-8E31-42988D0DD3B4}"/>
              </a:ext>
            </a:extLst>
          </p:cNvPr>
          <p:cNvGrpSpPr/>
          <p:nvPr/>
        </p:nvGrpSpPr>
        <p:grpSpPr>
          <a:xfrm>
            <a:off x="0" y="0"/>
            <a:ext cx="2167759" cy="6857999"/>
            <a:chOff x="0" y="0"/>
            <a:chExt cx="2167759" cy="6857999"/>
          </a:xfrm>
        </p:grpSpPr>
        <p:sp>
          <p:nvSpPr>
            <p:cNvPr id="24" name="Rectangle 23">
              <a:extLst>
                <a:ext uri="{FF2B5EF4-FFF2-40B4-BE49-F238E27FC236}">
                  <a16:creationId xmlns:a16="http://schemas.microsoft.com/office/drawing/2014/main" id="{EDAE6B3C-F854-4ABC-ACEC-F15CB65E2255}"/>
                </a:ext>
              </a:extLst>
            </p:cNvPr>
            <p:cNvSpPr/>
            <p:nvPr/>
          </p:nvSpPr>
          <p:spPr>
            <a:xfrm>
              <a:off x="0" y="0"/>
              <a:ext cx="2167759" cy="6857999"/>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B6C43993-2AD9-4CF2-B847-CCD92E99B44B}"/>
                </a:ext>
              </a:extLst>
            </p:cNvPr>
            <p:cNvSpPr txBox="1"/>
            <p:nvPr/>
          </p:nvSpPr>
          <p:spPr>
            <a:xfrm>
              <a:off x="0" y="2028616"/>
              <a:ext cx="2057400" cy="280076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Quelle est l’influence de l’évaluation électronique du PEI sur l’enseignement et l’apprentissage dans votre établissement ?</a:t>
              </a:r>
              <a:endParaRPr lang="en-GB" dirty="0"/>
            </a:p>
          </p:txBody>
        </p:sp>
      </p:grpSp>
      <p:pic>
        <p:nvPicPr>
          <p:cNvPr id="28" name="Picture 27">
            <a:extLst>
              <a:ext uri="{FF2B5EF4-FFF2-40B4-BE49-F238E27FC236}">
                <a16:creationId xmlns:a16="http://schemas.microsoft.com/office/drawing/2014/main" id="{A1AB9A01-7102-4F2E-A5BF-DED488E992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678644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FF012D29-5E8B-4B90-9B30-7254B604A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13" name="Picture 12">
            <a:extLst>
              <a:ext uri="{FF2B5EF4-FFF2-40B4-BE49-F238E27FC236}">
                <a16:creationId xmlns:a16="http://schemas.microsoft.com/office/drawing/2014/main" id="{D29C0663-E5FE-41FF-B856-6EEFC4C40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79" y="-1"/>
            <a:ext cx="9222478" cy="6916859"/>
          </a:xfrm>
          <a:prstGeom prst="rect">
            <a:avLst/>
          </a:prstGeom>
        </p:spPr>
      </p:pic>
      <p:sp>
        <p:nvSpPr>
          <p:cNvPr id="15" name="Rectangle 14">
            <a:extLst>
              <a:ext uri="{FF2B5EF4-FFF2-40B4-BE49-F238E27FC236}">
                <a16:creationId xmlns:a16="http://schemas.microsoft.com/office/drawing/2014/main" id="{F6EBA329-365F-4A67-940B-D587E1B03A98}"/>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1B061667-D6BC-456A-992B-948D20BB2CBC}"/>
              </a:ext>
            </a:extLst>
          </p:cNvPr>
          <p:cNvSpPr txBox="1"/>
          <p:nvPr/>
        </p:nvSpPr>
        <p:spPr>
          <a:xfrm>
            <a:off x="0"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Quelle est l’influence de l’évaluation électronique du PEI sur les pratiques d’évaluation en classe ? </a:t>
            </a:r>
            <a:endParaRPr lang="en-GB" dirty="0"/>
          </a:p>
        </p:txBody>
      </p:sp>
      <p:pic>
        <p:nvPicPr>
          <p:cNvPr id="25" name="Picture 24">
            <a:extLst>
              <a:ext uri="{FF2B5EF4-FFF2-40B4-BE49-F238E27FC236}">
                <a16:creationId xmlns:a16="http://schemas.microsoft.com/office/drawing/2014/main" id="{3E2DA169-3ECA-4BF6-8679-38CB4FE92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grpSp>
        <p:nvGrpSpPr>
          <p:cNvPr id="7" name="Group 6">
            <a:extLst>
              <a:ext uri="{FF2B5EF4-FFF2-40B4-BE49-F238E27FC236}">
                <a16:creationId xmlns:a16="http://schemas.microsoft.com/office/drawing/2014/main" id="{32251157-D225-457B-911F-37E262B5C408}"/>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27B031C9-80A8-4F0B-B958-67B6B0123F56}"/>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41CDCB38-C53F-471F-B992-69B7D2772BB0}"/>
                </a:ext>
              </a:extLst>
            </p:cNvPr>
            <p:cNvSpPr/>
            <p:nvPr/>
          </p:nvSpPr>
          <p:spPr>
            <a:xfrm>
              <a:off x="6248894" y="6441830"/>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B483207F-1D6A-4637-AED6-26C450B809CD}"/>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Oval 10">
              <a:extLst>
                <a:ext uri="{FF2B5EF4-FFF2-40B4-BE49-F238E27FC236}">
                  <a16:creationId xmlns:a16="http://schemas.microsoft.com/office/drawing/2014/main" id="{24194FFC-A835-43E4-A2BD-8D870D58ED8B}"/>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D672F4B9-D11E-4FFC-8D29-4F8A04EA9E2C}"/>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Tree>
    <p:extLst>
      <p:ext uri="{BB962C8B-B14F-4D97-AF65-F5344CB8AC3E}">
        <p14:creationId xmlns:p14="http://schemas.microsoft.com/office/powerpoint/2010/main" val="301180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DA01FB9E-364D-4F57-8CE5-EC9F27AFB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2223" cy="6858001"/>
          </a:xfrm>
          <a:prstGeom prst="rect">
            <a:avLst/>
          </a:prstGeom>
        </p:spPr>
      </p:pic>
      <p:pic>
        <p:nvPicPr>
          <p:cNvPr id="13" name="Picture 12">
            <a:extLst>
              <a:ext uri="{FF2B5EF4-FFF2-40B4-BE49-F238E27FC236}">
                <a16:creationId xmlns:a16="http://schemas.microsoft.com/office/drawing/2014/main" id="{4033CBF3-30B8-4F98-9B0E-CFE7964C4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3" y="-2"/>
            <a:ext cx="9279539" cy="6959654"/>
          </a:xfrm>
          <a:prstGeom prst="rect">
            <a:avLst/>
          </a:prstGeom>
        </p:spPr>
      </p:pic>
      <p:grpSp>
        <p:nvGrpSpPr>
          <p:cNvPr id="7" name="Group 6">
            <a:extLst>
              <a:ext uri="{FF2B5EF4-FFF2-40B4-BE49-F238E27FC236}">
                <a16:creationId xmlns:a16="http://schemas.microsoft.com/office/drawing/2014/main" id="{6ACD1E1A-9C8D-4217-BA05-5430B0109168}"/>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55E2DAC8-8523-442E-9438-891E8E344249}"/>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13936988-D5E9-403A-B759-75B3B74878EB}"/>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19FD00BF-7C49-48E6-A8E3-E22F77A30EFA}"/>
                </a:ext>
              </a:extLst>
            </p:cNvPr>
            <p:cNvSpPr/>
            <p:nvPr/>
          </p:nvSpPr>
          <p:spPr>
            <a:xfrm>
              <a:off x="6767004" y="6441830"/>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FEC3C93B-8ECC-4392-8305-95207BAC4E1E}"/>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EEE29CD2-42AF-49D0-82D0-B72B74D71F63}"/>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7" name="Rectangle 16">
            <a:extLst>
              <a:ext uri="{FF2B5EF4-FFF2-40B4-BE49-F238E27FC236}">
                <a16:creationId xmlns:a16="http://schemas.microsoft.com/office/drawing/2014/main" id="{AD65E33C-B57E-4D6D-A126-D07EB1BBF731}"/>
              </a:ext>
            </a:extLst>
          </p:cNvPr>
          <p:cNvSpPr/>
          <p:nvPr/>
        </p:nvSpPr>
        <p:spPr>
          <a:xfrm>
            <a:off x="0" y="0"/>
            <a:ext cx="2235407"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36A3A290-D851-4139-8EA9-01B9632B297E}"/>
              </a:ext>
            </a:extLst>
          </p:cNvPr>
          <p:cNvSpPr txBox="1"/>
          <p:nvPr/>
        </p:nvSpPr>
        <p:spPr>
          <a:xfrm>
            <a:off x="0"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Quelle est l’influence de l’évaluation électronique du PEI sur l’utilisation de la technologie en classe ? </a:t>
            </a:r>
            <a:endParaRPr lang="en-GB" dirty="0"/>
          </a:p>
        </p:txBody>
      </p:sp>
      <p:pic>
        <p:nvPicPr>
          <p:cNvPr id="26" name="Picture 25">
            <a:extLst>
              <a:ext uri="{FF2B5EF4-FFF2-40B4-BE49-F238E27FC236}">
                <a16:creationId xmlns:a16="http://schemas.microsoft.com/office/drawing/2014/main" id="{A665CDEB-8B77-46AA-8E97-E573DAE8A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56741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81A49922-0C28-41FB-8BC1-7A4B684BB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13" name="Picture 12">
            <a:extLst>
              <a:ext uri="{FF2B5EF4-FFF2-40B4-BE49-F238E27FC236}">
                <a16:creationId xmlns:a16="http://schemas.microsoft.com/office/drawing/2014/main" id="{CD09427D-C0A6-4324-965D-C15538AE7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2223" cy="6856667"/>
          </a:xfrm>
          <a:prstGeom prst="rect">
            <a:avLst/>
          </a:prstGeom>
        </p:spPr>
      </p:pic>
      <p:grpSp>
        <p:nvGrpSpPr>
          <p:cNvPr id="7" name="Group 6">
            <a:extLst>
              <a:ext uri="{FF2B5EF4-FFF2-40B4-BE49-F238E27FC236}">
                <a16:creationId xmlns:a16="http://schemas.microsoft.com/office/drawing/2014/main" id="{AB496F38-E36B-40F5-A707-66902E00C86A}"/>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058D8782-24E4-451F-A980-E874CC5D3AE4}"/>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58A3DF4D-1212-4811-8820-A113D052B263}"/>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A39FEB5D-9BF0-45A5-A1E9-ECD3316BFAB2}"/>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E0B78936-9CA8-422D-B2FE-195B488A34E5}"/>
                </a:ext>
              </a:extLst>
            </p:cNvPr>
            <p:cNvSpPr/>
            <p:nvPr/>
          </p:nvSpPr>
          <p:spPr>
            <a:xfrm>
              <a:off x="7285114" y="6434500"/>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E2A606E8-9B94-4B55-AADB-C4CC1A7F8E86}"/>
                </a:ext>
              </a:extLst>
            </p:cNvPr>
            <p:cNvSpPr/>
            <p:nvPr/>
          </p:nvSpPr>
          <p:spPr>
            <a:xfrm>
              <a:off x="780322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6" name="Rectangle 15">
            <a:extLst>
              <a:ext uri="{FF2B5EF4-FFF2-40B4-BE49-F238E27FC236}">
                <a16:creationId xmlns:a16="http://schemas.microsoft.com/office/drawing/2014/main" id="{DDEAAC3D-BE12-4382-BD1A-642C932FDED8}"/>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45DB87A2-E70C-4C3F-B1B5-A46B81BADBEB}"/>
              </a:ext>
            </a:extLst>
          </p:cNvPr>
          <p:cNvSpPr txBox="1"/>
          <p:nvPr/>
        </p:nvSpPr>
        <p:spPr>
          <a:xfrm>
            <a:off x="0" y="2197893"/>
            <a:ext cx="2057400" cy="246221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Quelle est l’influence de l’évaluation électronique du PEI sur le contenu enseigné en cours ?</a:t>
            </a:r>
            <a:endParaRPr lang="en-GB" dirty="0"/>
          </a:p>
        </p:txBody>
      </p:sp>
      <p:pic>
        <p:nvPicPr>
          <p:cNvPr id="26" name="Picture 25">
            <a:extLst>
              <a:ext uri="{FF2B5EF4-FFF2-40B4-BE49-F238E27FC236}">
                <a16:creationId xmlns:a16="http://schemas.microsoft.com/office/drawing/2014/main" id="{7AA406E6-A4B0-4277-9177-FFC45BDF90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58105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g">
            <a:extLst>
              <a:ext uri="{FF2B5EF4-FFF2-40B4-BE49-F238E27FC236}">
                <a16:creationId xmlns:a16="http://schemas.microsoft.com/office/drawing/2014/main" id="{2BF3EB3F-70AE-42DF-AA19-2CEA1B01A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5" name="Picture 4">
            <a:extLst>
              <a:ext uri="{FF2B5EF4-FFF2-40B4-BE49-F238E27FC236}">
                <a16:creationId xmlns:a16="http://schemas.microsoft.com/office/drawing/2014/main" id="{46669F6E-473F-4ABC-95B5-C99B493E5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2223" cy="6856667"/>
          </a:xfrm>
          <a:prstGeom prst="rect">
            <a:avLst/>
          </a:prstGeom>
        </p:spPr>
      </p:pic>
      <p:grpSp>
        <p:nvGrpSpPr>
          <p:cNvPr id="7" name="Group 6">
            <a:extLst>
              <a:ext uri="{FF2B5EF4-FFF2-40B4-BE49-F238E27FC236}">
                <a16:creationId xmlns:a16="http://schemas.microsoft.com/office/drawing/2014/main" id="{F22F3296-E994-4C37-B643-A9A00ABEEB31}"/>
              </a:ext>
            </a:extLst>
          </p:cNvPr>
          <p:cNvGrpSpPr/>
          <p:nvPr/>
        </p:nvGrpSpPr>
        <p:grpSpPr>
          <a:xfrm>
            <a:off x="3678963" y="6479930"/>
            <a:ext cx="1774138" cy="228601"/>
            <a:chOff x="5730784" y="6430106"/>
            <a:chExt cx="2365517" cy="304801"/>
          </a:xfrm>
        </p:grpSpPr>
        <p:sp>
          <p:nvSpPr>
            <p:cNvPr id="8" name="Oval 7">
              <a:extLst>
                <a:ext uri="{FF2B5EF4-FFF2-40B4-BE49-F238E27FC236}">
                  <a16:creationId xmlns:a16="http://schemas.microsoft.com/office/drawing/2014/main" id="{85AB8E2D-31F8-4395-B434-B5E2B6927050}"/>
                </a:ext>
              </a:extLst>
            </p:cNvPr>
            <p:cNvSpPr/>
            <p:nvPr/>
          </p:nvSpPr>
          <p:spPr>
            <a:xfrm>
              <a:off x="5730784" y="6430106"/>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a:extLst>
                <a:ext uri="{FF2B5EF4-FFF2-40B4-BE49-F238E27FC236}">
                  <a16:creationId xmlns:a16="http://schemas.microsoft.com/office/drawing/2014/main" id="{266AA861-E93C-4926-9B5A-DA69DD512DA5}"/>
                </a:ext>
              </a:extLst>
            </p:cNvPr>
            <p:cNvSpPr/>
            <p:nvPr/>
          </p:nvSpPr>
          <p:spPr>
            <a:xfrm>
              <a:off x="624889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Oval 9">
              <a:extLst>
                <a:ext uri="{FF2B5EF4-FFF2-40B4-BE49-F238E27FC236}">
                  <a16:creationId xmlns:a16="http://schemas.microsoft.com/office/drawing/2014/main" id="{1A3398D9-D67E-41D7-8A33-BBB215C5001C}"/>
                </a:ext>
              </a:extLst>
            </p:cNvPr>
            <p:cNvSpPr/>
            <p:nvPr/>
          </p:nvSpPr>
          <p:spPr>
            <a:xfrm>
              <a:off x="6767004" y="644183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Oval 10">
              <a:extLst>
                <a:ext uri="{FF2B5EF4-FFF2-40B4-BE49-F238E27FC236}">
                  <a16:creationId xmlns:a16="http://schemas.microsoft.com/office/drawing/2014/main" id="{1310098C-875E-418A-ABCE-0229467E86E8}"/>
                </a:ext>
              </a:extLst>
            </p:cNvPr>
            <p:cNvSpPr/>
            <p:nvPr/>
          </p:nvSpPr>
          <p:spPr>
            <a:xfrm>
              <a:off x="7285114" y="6434500"/>
              <a:ext cx="293077" cy="2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Oval 11">
              <a:extLst>
                <a:ext uri="{FF2B5EF4-FFF2-40B4-BE49-F238E27FC236}">
                  <a16:creationId xmlns:a16="http://schemas.microsoft.com/office/drawing/2014/main" id="{A14F7C74-0980-417C-ADD4-1974DA21F432}"/>
                </a:ext>
              </a:extLst>
            </p:cNvPr>
            <p:cNvSpPr/>
            <p:nvPr/>
          </p:nvSpPr>
          <p:spPr>
            <a:xfrm>
              <a:off x="7803224" y="6430106"/>
              <a:ext cx="293077" cy="293077"/>
            </a:xfrm>
            <a:prstGeom prst="ellipse">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19" name="Rectangle 18">
            <a:extLst>
              <a:ext uri="{FF2B5EF4-FFF2-40B4-BE49-F238E27FC236}">
                <a16:creationId xmlns:a16="http://schemas.microsoft.com/office/drawing/2014/main" id="{2FDCA8AD-471C-4FE0-A840-307E66A8A6E3}"/>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45F0D3DF-CDE6-4E1B-BD7E-77BE284E7DB1}"/>
              </a:ext>
            </a:extLst>
          </p:cNvPr>
          <p:cNvSpPr txBox="1"/>
          <p:nvPr/>
        </p:nvSpPr>
        <p:spPr>
          <a:xfrm>
            <a:off x="0" y="1690062"/>
            <a:ext cx="2057400" cy="3477875"/>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Quelle est l’influence de l’évaluation électronique du PEI sur les stratégies d’enseignement lors de la préparation des candidats ? </a:t>
            </a:r>
            <a:endParaRPr lang="en-GB" dirty="0"/>
          </a:p>
        </p:txBody>
      </p:sp>
      <p:pic>
        <p:nvPicPr>
          <p:cNvPr id="30" name="Picture 29">
            <a:extLst>
              <a:ext uri="{FF2B5EF4-FFF2-40B4-BE49-F238E27FC236}">
                <a16:creationId xmlns:a16="http://schemas.microsoft.com/office/drawing/2014/main" id="{CEA8DC60-1E66-4A3E-A68A-AB117DE75C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0073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4D234B-16BD-43E2-944C-8AC6ABB7B2F2}"/>
              </a:ext>
            </a:extLst>
          </p:cNvPr>
          <p:cNvSpPr>
            <a:spLocks noGrp="1"/>
          </p:cNvSpPr>
          <p:nvPr>
            <p:ph type="title"/>
          </p:nvPr>
        </p:nvSpPr>
        <p:spPr>
          <a:xfrm>
            <a:off x="2887578" y="970547"/>
            <a:ext cx="3169642" cy="455708"/>
          </a:xfrm>
        </p:spPr>
        <p:txBody>
          <a:bodyPr>
            <a:noAutofit/>
          </a:bodyPr>
          <a:lstStyle/>
          <a:p>
            <a:pPr algn="ctr"/>
            <a:r>
              <a:rPr lang="en-US" sz="2400" dirty="0">
                <a:solidFill>
                  <a:schemeClr val="accent1"/>
                </a:solidFill>
                <a:latin typeface="Myriad Pro" panose="020B0503030403020204" pitchFamily="34" charset="0"/>
              </a:rPr>
              <a:t>Eleonore </a:t>
            </a:r>
            <a:r>
              <a:rPr lang="en-US" sz="2400" dirty="0" err="1">
                <a:solidFill>
                  <a:schemeClr val="accent1"/>
                </a:solidFill>
                <a:latin typeface="Myriad Pro" panose="020B0503030403020204" pitchFamily="34" charset="0"/>
              </a:rPr>
              <a:t>Kromhout</a:t>
            </a:r>
            <a:endParaRPr lang="en-US" sz="2400" dirty="0">
              <a:solidFill>
                <a:schemeClr val="accent1"/>
              </a:solidFill>
              <a:latin typeface="Myriad Pro" panose="020B0503030403020204" pitchFamily="34" charset="0"/>
            </a:endParaRPr>
          </a:p>
        </p:txBody>
      </p:sp>
      <p:sp>
        <p:nvSpPr>
          <p:cNvPr id="15" name="Titel 1">
            <a:extLst>
              <a:ext uri="{FF2B5EF4-FFF2-40B4-BE49-F238E27FC236}">
                <a16:creationId xmlns:a16="http://schemas.microsoft.com/office/drawing/2014/main" id="{0D5EAD8C-2E62-401A-BB60-3CC14FC243AB}"/>
              </a:ext>
            </a:extLst>
          </p:cNvPr>
          <p:cNvSpPr txBox="1">
            <a:spLocks/>
          </p:cNvSpPr>
          <p:nvPr/>
        </p:nvSpPr>
        <p:spPr>
          <a:xfrm>
            <a:off x="876316" y="-133200"/>
            <a:ext cx="7884000" cy="925792"/>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400" b="1" kern="1200" baseline="0">
                <a:solidFill>
                  <a:schemeClr val="accent2"/>
                </a:solidFill>
                <a:latin typeface="+mj-lt"/>
                <a:ea typeface="+mj-ea"/>
                <a:cs typeface="+mj-cs"/>
              </a:defRPr>
            </a:lvl1pPr>
          </a:lstStyle>
          <a:p>
            <a:r>
              <a:rPr lang="fr-FR" dirty="0"/>
              <a:t>Animatrice du webinaire </a:t>
            </a:r>
            <a:endParaRPr lang="en-GB" dirty="0"/>
          </a:p>
        </p:txBody>
      </p:sp>
      <p:sp>
        <p:nvSpPr>
          <p:cNvPr id="2" name="Tekstvak 1">
            <a:extLst>
              <a:ext uri="{FF2B5EF4-FFF2-40B4-BE49-F238E27FC236}">
                <a16:creationId xmlns:a16="http://schemas.microsoft.com/office/drawing/2014/main" id="{7843E894-5AFB-44D5-B6C3-9D71A20DEE18}"/>
              </a:ext>
            </a:extLst>
          </p:cNvPr>
          <p:cNvSpPr txBox="1"/>
          <p:nvPr/>
        </p:nvSpPr>
        <p:spPr>
          <a:xfrm>
            <a:off x="1596188" y="4034590"/>
            <a:ext cx="6015789" cy="2092881"/>
          </a:xfrm>
          <a:prstGeom prst="rect">
            <a:avLst/>
          </a:prstGeom>
          <a:noFill/>
        </p:spPr>
        <p:txBody>
          <a:bodyPr wrap="square" rtlCol="0">
            <a:spAutoFit/>
          </a:bodyPr>
          <a:lstStyle/>
          <a:p>
            <a:pPr algn="ctr"/>
            <a:r>
              <a:rPr lang="fr-FR" sz="1600" b="1" dirty="0">
                <a:solidFill>
                  <a:schemeClr val="accent1"/>
                </a:solidFill>
              </a:rPr>
              <a:t>Responsable confirmée du développement et de la logistique de l’évaluation pour le PEI, Baccalauréat International</a:t>
            </a:r>
          </a:p>
          <a:p>
            <a:pPr algn="ctr"/>
            <a:r>
              <a:rPr lang="fr-FR" sz="1600" dirty="0">
                <a:solidFill>
                  <a:schemeClr val="accent1"/>
                </a:solidFill>
              </a:rPr>
              <a:t>En tant que responsable confirmée du développement et de la logistique de l’évaluation, Eleonore Kromhout est à la tête d’une équipe d’experts de l’IB chargés des évaluations, entièrement numériques et s’appuyant sur de nombreux médias, pour le Programme d’éducation intermédiaire (PEI).</a:t>
            </a:r>
          </a:p>
          <a:p>
            <a:pPr algn="ctr"/>
            <a:r>
              <a:rPr lang="en-US" dirty="0">
                <a:solidFill>
                  <a:schemeClr val="accent1"/>
                </a:solidFill>
              </a:rPr>
              <a:t> </a:t>
            </a:r>
          </a:p>
        </p:txBody>
      </p:sp>
      <p:sp>
        <p:nvSpPr>
          <p:cNvPr id="3" name="Stroomdiagram: Verbindingslijn 2">
            <a:extLst>
              <a:ext uri="{FF2B5EF4-FFF2-40B4-BE49-F238E27FC236}">
                <a16:creationId xmlns:a16="http://schemas.microsoft.com/office/drawing/2014/main" id="{5E9E96D2-9883-47AA-B2E4-0C80CBDA178A}"/>
              </a:ext>
            </a:extLst>
          </p:cNvPr>
          <p:cNvSpPr/>
          <p:nvPr/>
        </p:nvSpPr>
        <p:spPr>
          <a:xfrm>
            <a:off x="3128211" y="1491916"/>
            <a:ext cx="2462463" cy="23501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9C0FF9B1-5EC0-4E85-99DE-E7D6AEB22BED}"/>
              </a:ext>
            </a:extLst>
          </p:cNvPr>
          <p:cNvPicPr>
            <a:picLocks noChangeAspect="1"/>
          </p:cNvPicPr>
          <p:nvPr/>
        </p:nvPicPr>
        <p:blipFill>
          <a:blip r:embed="rId3"/>
          <a:stretch>
            <a:fillRect/>
          </a:stretch>
        </p:blipFill>
        <p:spPr>
          <a:xfrm>
            <a:off x="3162344" y="1519431"/>
            <a:ext cx="2497097" cy="2331999"/>
          </a:xfrm>
          <a:prstGeom prst="rect">
            <a:avLst/>
          </a:prstGeom>
          <a:ln>
            <a:noFill/>
          </a:ln>
        </p:spPr>
      </p:pic>
    </p:spTree>
    <p:extLst>
      <p:ext uri="{BB962C8B-B14F-4D97-AF65-F5344CB8AC3E}">
        <p14:creationId xmlns:p14="http://schemas.microsoft.com/office/powerpoint/2010/main" val="17982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B9918-350F-467A-BAF6-E07C51B07E36}"/>
              </a:ext>
            </a:extLst>
          </p:cNvPr>
          <p:cNvSpPr>
            <a:spLocks noGrp="1"/>
          </p:cNvSpPr>
          <p:nvPr>
            <p:ph type="ctrTitle"/>
          </p:nvPr>
        </p:nvSpPr>
        <p:spPr/>
        <p:txBody>
          <a:bodyPr/>
          <a:lstStyle/>
          <a:p>
            <a:r>
              <a:rPr lang="fr-FR" dirty="0"/>
              <a:t>Réponses ouvertes de l’enquête</a:t>
            </a:r>
            <a:endParaRPr lang="en-GB" dirty="0"/>
          </a:p>
        </p:txBody>
      </p:sp>
      <p:sp>
        <p:nvSpPr>
          <p:cNvPr id="3" name="Subtitle 2">
            <a:extLst>
              <a:ext uri="{FF2B5EF4-FFF2-40B4-BE49-F238E27FC236}">
                <a16:creationId xmlns:a16="http://schemas.microsoft.com/office/drawing/2014/main" id="{DE330661-C076-4450-B0E3-F706F7783EBE}"/>
              </a:ext>
            </a:extLst>
          </p:cNvPr>
          <p:cNvSpPr>
            <a:spLocks noGrp="1"/>
          </p:cNvSpPr>
          <p:nvPr>
            <p:ph type="subTitle" idx="1"/>
          </p:nvPr>
        </p:nvSpPr>
        <p:spPr/>
        <p:txBody>
          <a:bodyPr/>
          <a:lstStyle/>
          <a:p>
            <a:r>
              <a:rPr lang="fr-FR" dirty="0"/>
              <a:t>Prochains développements de l’IB</a:t>
            </a:r>
            <a:endParaRPr lang="en-GB" dirty="0"/>
          </a:p>
        </p:txBody>
      </p:sp>
    </p:spTree>
    <p:extLst>
      <p:ext uri="{BB962C8B-B14F-4D97-AF65-F5344CB8AC3E}">
        <p14:creationId xmlns:p14="http://schemas.microsoft.com/office/powerpoint/2010/main" val="406387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B78E04-6585-4563-8864-A7261839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8D25B99E-34BC-48B2-B016-79F9C64064DE}"/>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034D02BF-0DCA-4BDA-828B-54797C2E994B}"/>
              </a:ext>
            </a:extLst>
          </p:cNvPr>
          <p:cNvSpPr>
            <a:spLocks noGrp="1"/>
          </p:cNvSpPr>
          <p:nvPr>
            <p:ph type="sldNum" sz="quarter" idx="12"/>
          </p:nvPr>
        </p:nvSpPr>
        <p:spPr/>
        <p:txBody>
          <a:bodyPr/>
          <a:lstStyle/>
          <a:p>
            <a:fld id="{90A9D276-0773-4D18-AA3C-0CB5DD7BBF88}" type="slidenum">
              <a:rPr lang="en-US" smtClean="0"/>
              <a:t>31</a:t>
            </a:fld>
            <a:endParaRPr lang="en-US"/>
          </a:p>
        </p:txBody>
      </p:sp>
      <p:sp>
        <p:nvSpPr>
          <p:cNvPr id="8" name="text">
            <a:extLst>
              <a:ext uri="{FF2B5EF4-FFF2-40B4-BE49-F238E27FC236}">
                <a16:creationId xmlns:a16="http://schemas.microsoft.com/office/drawing/2014/main" id="{EE5BBEAC-B1ED-4163-9B57-273D37BC3A34}"/>
              </a:ext>
            </a:extLst>
          </p:cNvPr>
          <p:cNvSpPr txBox="1"/>
          <p:nvPr/>
        </p:nvSpPr>
        <p:spPr>
          <a:xfrm>
            <a:off x="57149" y="2875002"/>
            <a:ext cx="2143125" cy="1106448"/>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Développements de l’IB pour soutenir</a:t>
            </a:r>
            <a:endParaRPr lang="en-GB" dirty="0"/>
          </a:p>
        </p:txBody>
      </p:sp>
      <p:pic>
        <p:nvPicPr>
          <p:cNvPr id="11" name="Picture 10">
            <a:extLst>
              <a:ext uri="{FF2B5EF4-FFF2-40B4-BE49-F238E27FC236}">
                <a16:creationId xmlns:a16="http://schemas.microsoft.com/office/drawing/2014/main" id="{59F875E1-8574-4FF5-ACE0-B0B78F283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3291751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F15709-4DCE-489A-A2A0-D58AAE7EB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10AE43F6-3951-429C-84C4-48638B035CEF}"/>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31EBD8D9-29AB-4207-8EFD-4A333CB23CFA}"/>
              </a:ext>
            </a:extLst>
          </p:cNvPr>
          <p:cNvSpPr>
            <a:spLocks noGrp="1"/>
          </p:cNvSpPr>
          <p:nvPr>
            <p:ph type="sldNum" sz="quarter" idx="12"/>
          </p:nvPr>
        </p:nvSpPr>
        <p:spPr/>
        <p:txBody>
          <a:bodyPr/>
          <a:lstStyle/>
          <a:p>
            <a:fld id="{90A9D276-0773-4D18-AA3C-0CB5DD7BBF88}" type="slidenum">
              <a:rPr lang="en-US" smtClean="0"/>
              <a:t>32</a:t>
            </a:fld>
            <a:endParaRPr lang="en-US"/>
          </a:p>
        </p:txBody>
      </p:sp>
      <p:pic>
        <p:nvPicPr>
          <p:cNvPr id="6" name="Picture 5">
            <a:extLst>
              <a:ext uri="{FF2B5EF4-FFF2-40B4-BE49-F238E27FC236}">
                <a16:creationId xmlns:a16="http://schemas.microsoft.com/office/drawing/2014/main" id="{BCB7C6A8-2328-4395-9629-C289C3A96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604082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6930-37A7-4EBD-A37C-9A08AD7D2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6"/>
            <a:ext cx="9143999" cy="6848488"/>
          </a:xfrm>
          <a:prstGeom prst="rect">
            <a:avLst/>
          </a:prstGeom>
        </p:spPr>
      </p:pic>
      <p:sp>
        <p:nvSpPr>
          <p:cNvPr id="4" name="Date Placeholder 3">
            <a:extLst>
              <a:ext uri="{FF2B5EF4-FFF2-40B4-BE49-F238E27FC236}">
                <a16:creationId xmlns:a16="http://schemas.microsoft.com/office/drawing/2014/main" id="{E3DA3F78-368C-4AF8-A35D-85ED9C1928D8}"/>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F6D88F0F-6A1A-4D08-910E-91AFB691AAC6}"/>
              </a:ext>
            </a:extLst>
          </p:cNvPr>
          <p:cNvSpPr>
            <a:spLocks noGrp="1"/>
          </p:cNvSpPr>
          <p:nvPr>
            <p:ph type="sldNum" sz="quarter" idx="12"/>
          </p:nvPr>
        </p:nvSpPr>
        <p:spPr/>
        <p:txBody>
          <a:bodyPr/>
          <a:lstStyle/>
          <a:p>
            <a:fld id="{90A9D276-0773-4D18-AA3C-0CB5DD7BBF88}" type="slidenum">
              <a:rPr lang="en-US" smtClean="0"/>
              <a:t>33</a:t>
            </a:fld>
            <a:endParaRPr lang="en-US"/>
          </a:p>
        </p:txBody>
      </p:sp>
      <p:pic>
        <p:nvPicPr>
          <p:cNvPr id="6" name="Picture 5">
            <a:extLst>
              <a:ext uri="{FF2B5EF4-FFF2-40B4-BE49-F238E27FC236}">
                <a16:creationId xmlns:a16="http://schemas.microsoft.com/office/drawing/2014/main" id="{74B62637-DD51-4872-8D0A-8C9373E59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6699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BC9D54-CF5C-4AF5-8754-698B59F9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6"/>
            <a:ext cx="9143999" cy="6848488"/>
          </a:xfrm>
          <a:prstGeom prst="rect">
            <a:avLst/>
          </a:prstGeom>
        </p:spPr>
      </p:pic>
      <p:sp>
        <p:nvSpPr>
          <p:cNvPr id="4" name="Date Placeholder 3">
            <a:extLst>
              <a:ext uri="{FF2B5EF4-FFF2-40B4-BE49-F238E27FC236}">
                <a16:creationId xmlns:a16="http://schemas.microsoft.com/office/drawing/2014/main" id="{E979412A-AD17-4BEC-9F90-E8CAE6D2129F}"/>
              </a:ext>
            </a:extLst>
          </p:cNvPr>
          <p:cNvSpPr>
            <a:spLocks noGrp="1"/>
          </p:cNvSpPr>
          <p:nvPr>
            <p:ph type="dt" sz="half" idx="10"/>
          </p:nvPr>
        </p:nvSpPr>
        <p:spPr/>
        <p:txBody>
          <a:bodyPr/>
          <a:lstStyle/>
          <a:p>
            <a:fld id="{5599D01A-C3AC-4BBA-A15F-D6767F13ED90}" type="datetime1">
              <a:rPr lang="en-US" smtClean="0"/>
              <a:t>4/18/2019</a:t>
            </a:fld>
            <a:endParaRPr lang="en-US"/>
          </a:p>
        </p:txBody>
      </p:sp>
      <p:sp>
        <p:nvSpPr>
          <p:cNvPr id="5" name="Slide Number Placeholder 4">
            <a:extLst>
              <a:ext uri="{FF2B5EF4-FFF2-40B4-BE49-F238E27FC236}">
                <a16:creationId xmlns:a16="http://schemas.microsoft.com/office/drawing/2014/main" id="{09285EE7-DAEF-487C-AF36-A36F5ABDF664}"/>
              </a:ext>
            </a:extLst>
          </p:cNvPr>
          <p:cNvSpPr>
            <a:spLocks noGrp="1"/>
          </p:cNvSpPr>
          <p:nvPr>
            <p:ph type="sldNum" sz="quarter" idx="12"/>
          </p:nvPr>
        </p:nvSpPr>
        <p:spPr/>
        <p:txBody>
          <a:bodyPr/>
          <a:lstStyle/>
          <a:p>
            <a:fld id="{90A9D276-0773-4D18-AA3C-0CB5DD7BBF88}" type="slidenum">
              <a:rPr lang="en-US" smtClean="0"/>
              <a:t>34</a:t>
            </a:fld>
            <a:endParaRPr lang="en-US"/>
          </a:p>
        </p:txBody>
      </p:sp>
      <p:pic>
        <p:nvPicPr>
          <p:cNvPr id="6" name="Picture 5">
            <a:extLst>
              <a:ext uri="{FF2B5EF4-FFF2-40B4-BE49-F238E27FC236}">
                <a16:creationId xmlns:a16="http://schemas.microsoft.com/office/drawing/2014/main" id="{880DD5E5-318E-4F7B-B709-7E424D786C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31188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B9918-350F-467A-BAF6-E07C51B07E36}"/>
              </a:ext>
            </a:extLst>
          </p:cNvPr>
          <p:cNvSpPr>
            <a:spLocks noGrp="1"/>
          </p:cNvSpPr>
          <p:nvPr>
            <p:ph type="ctrTitle"/>
          </p:nvPr>
        </p:nvSpPr>
        <p:spPr>
          <a:xfrm>
            <a:off x="814723" y="1879486"/>
            <a:ext cx="7884000" cy="2052000"/>
          </a:xfrm>
        </p:spPr>
        <p:txBody>
          <a:bodyPr/>
          <a:lstStyle/>
          <a:p>
            <a:r>
              <a:rPr lang="fr-FR" dirty="0"/>
              <a:t>Évaluation électronique du PEI et enseignement et apprentissage</a:t>
            </a:r>
            <a:endParaRPr lang="en-GB" dirty="0"/>
          </a:p>
        </p:txBody>
      </p:sp>
    </p:spTree>
    <p:extLst>
      <p:ext uri="{BB962C8B-B14F-4D97-AF65-F5344CB8AC3E}">
        <p14:creationId xmlns:p14="http://schemas.microsoft.com/office/powerpoint/2010/main" val="77511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5D0DB4-3188-4441-AA04-8278AF7F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 y="0"/>
            <a:ext cx="9142223" cy="6858000"/>
          </a:xfrm>
          <a:prstGeom prst="rect">
            <a:avLst/>
          </a:prstGeom>
        </p:spPr>
      </p:pic>
      <p:sp>
        <p:nvSpPr>
          <p:cNvPr id="6" name="Rectangle 5">
            <a:extLst>
              <a:ext uri="{FF2B5EF4-FFF2-40B4-BE49-F238E27FC236}">
                <a16:creationId xmlns:a16="http://schemas.microsoft.com/office/drawing/2014/main" id="{8D4058FA-1B67-42A2-A86C-FBC266622095}"/>
              </a:ext>
            </a:extLst>
          </p:cNvPr>
          <p:cNvSpPr/>
          <p:nvPr/>
        </p:nvSpPr>
        <p:spPr>
          <a:xfrm>
            <a:off x="-5554"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
            <a:extLst>
              <a:ext uri="{FF2B5EF4-FFF2-40B4-BE49-F238E27FC236}">
                <a16:creationId xmlns:a16="http://schemas.microsoft.com/office/drawing/2014/main" id="{45FAB89A-5853-4A34-BA7A-F3B5D930B9C3}"/>
              </a:ext>
            </a:extLst>
          </p:cNvPr>
          <p:cNvSpPr txBox="1"/>
          <p:nvPr/>
        </p:nvSpPr>
        <p:spPr>
          <a:xfrm>
            <a:off x="0" y="2875002"/>
            <a:ext cx="2057400" cy="110799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Ce qu’on dit de l’évaluation électronique du PEI </a:t>
            </a:r>
            <a:endParaRPr lang="en-GB" dirty="0"/>
          </a:p>
        </p:txBody>
      </p:sp>
      <p:pic>
        <p:nvPicPr>
          <p:cNvPr id="12" name="Picture 11">
            <a:extLst>
              <a:ext uri="{FF2B5EF4-FFF2-40B4-BE49-F238E27FC236}">
                <a16:creationId xmlns:a16="http://schemas.microsoft.com/office/drawing/2014/main" id="{199DBA0E-AC1F-475A-BFE6-1A96A091C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3" name="Picture 2">
            <a:extLst>
              <a:ext uri="{FF2B5EF4-FFF2-40B4-BE49-F238E27FC236}">
                <a16:creationId xmlns:a16="http://schemas.microsoft.com/office/drawing/2014/main" id="{48B2CAF0-E173-45C7-9DBA-C8F2DB8F6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526" y="805449"/>
            <a:ext cx="6738585" cy="4698028"/>
          </a:xfrm>
          <a:prstGeom prst="rect">
            <a:avLst/>
          </a:prstGeom>
        </p:spPr>
      </p:pic>
    </p:spTree>
    <p:extLst>
      <p:ext uri="{BB962C8B-B14F-4D97-AF65-F5344CB8AC3E}">
        <p14:creationId xmlns:p14="http://schemas.microsoft.com/office/powerpoint/2010/main" val="18028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g">
            <a:extLst>
              <a:ext uri="{FF2B5EF4-FFF2-40B4-BE49-F238E27FC236}">
                <a16:creationId xmlns:a16="http://schemas.microsoft.com/office/drawing/2014/main" id="{05F7A61A-B79A-4CE6-896B-5F2A7DAB0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23" cy="6858000"/>
          </a:xfrm>
          <a:prstGeom prst="rect">
            <a:avLst/>
          </a:prstGeom>
        </p:spPr>
      </p:pic>
      <p:pic>
        <p:nvPicPr>
          <p:cNvPr id="22" name="Picture 21">
            <a:extLst>
              <a:ext uri="{FF2B5EF4-FFF2-40B4-BE49-F238E27FC236}">
                <a16:creationId xmlns:a16="http://schemas.microsoft.com/office/drawing/2014/main" id="{2A23181B-41E8-415A-A050-2808239E0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212" y="966227"/>
            <a:ext cx="6373677" cy="4925547"/>
          </a:xfrm>
          <a:prstGeom prst="rect">
            <a:avLst/>
          </a:prstGeom>
        </p:spPr>
      </p:pic>
      <p:sp>
        <p:nvSpPr>
          <p:cNvPr id="23" name="Rectangle 22">
            <a:extLst>
              <a:ext uri="{FF2B5EF4-FFF2-40B4-BE49-F238E27FC236}">
                <a16:creationId xmlns:a16="http://schemas.microsoft.com/office/drawing/2014/main" id="{CC94A4FB-5BCF-410A-8AC7-8E885031E3E4}"/>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4" name="text">
            <a:extLst>
              <a:ext uri="{FF2B5EF4-FFF2-40B4-BE49-F238E27FC236}">
                <a16:creationId xmlns:a16="http://schemas.microsoft.com/office/drawing/2014/main" id="{22F915A0-A9C6-426D-84EC-439BD78FFDE2}"/>
              </a:ext>
            </a:extLst>
          </p:cNvPr>
          <p:cNvSpPr txBox="1"/>
          <p:nvPr/>
        </p:nvSpPr>
        <p:spPr>
          <a:xfrm>
            <a:off x="0" y="2705725"/>
            <a:ext cx="2057400" cy="1446550"/>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Relier l’évaluation électronique, l’apprentissage et l’enseignement</a:t>
            </a:r>
            <a:endParaRPr lang="en-GB" dirty="0"/>
          </a:p>
        </p:txBody>
      </p:sp>
      <p:pic>
        <p:nvPicPr>
          <p:cNvPr id="29" name="Picture 28">
            <a:extLst>
              <a:ext uri="{FF2B5EF4-FFF2-40B4-BE49-F238E27FC236}">
                <a16:creationId xmlns:a16="http://schemas.microsoft.com/office/drawing/2014/main" id="{126E9D82-2B0F-41A6-B0F6-0FB426146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35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22FBB3D-2F7E-43CB-8580-9E5C3C98F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grpSp>
        <p:nvGrpSpPr>
          <p:cNvPr id="5" name="Group 4">
            <a:extLst>
              <a:ext uri="{FF2B5EF4-FFF2-40B4-BE49-F238E27FC236}">
                <a16:creationId xmlns:a16="http://schemas.microsoft.com/office/drawing/2014/main" id="{281E3BA3-313A-4F9A-887E-D0101D64051C}"/>
              </a:ext>
            </a:extLst>
          </p:cNvPr>
          <p:cNvGrpSpPr/>
          <p:nvPr/>
        </p:nvGrpSpPr>
        <p:grpSpPr>
          <a:xfrm>
            <a:off x="2735181" y="3072062"/>
            <a:ext cx="5245767" cy="3665621"/>
            <a:chOff x="7976733" y="192881"/>
            <a:chExt cx="6105525" cy="5130251"/>
          </a:xfrm>
        </p:grpSpPr>
        <p:pic>
          <p:nvPicPr>
            <p:cNvPr id="6" name="Picture 5">
              <a:extLst>
                <a:ext uri="{FF2B5EF4-FFF2-40B4-BE49-F238E27FC236}">
                  <a16:creationId xmlns:a16="http://schemas.microsoft.com/office/drawing/2014/main" id="{EBEDE887-F11B-41A7-A78A-EEE8BF667CFB}"/>
                </a:ext>
              </a:extLst>
            </p:cNvPr>
            <p:cNvPicPr>
              <a:picLocks noChangeAspect="1"/>
            </p:cNvPicPr>
            <p:nvPr/>
          </p:nvPicPr>
          <p:blipFill>
            <a:blip r:embed="rId4"/>
            <a:stretch>
              <a:fillRect/>
            </a:stretch>
          </p:blipFill>
          <p:spPr>
            <a:xfrm>
              <a:off x="7976733" y="192881"/>
              <a:ext cx="6105525" cy="452437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495137C-9FB0-4B58-8F51-099A501AC53F}"/>
                </a:ext>
              </a:extLst>
            </p:cNvPr>
            <p:cNvSpPr txBox="1"/>
            <p:nvPr/>
          </p:nvSpPr>
          <p:spPr>
            <a:xfrm>
              <a:off x="7976733" y="4856927"/>
              <a:ext cx="5592311" cy="466205"/>
            </a:xfrm>
            <a:prstGeom prst="rect">
              <a:avLst/>
            </a:prstGeom>
            <a:noFill/>
          </p:spPr>
          <p:txBody>
            <a:bodyPr wrap="square" rtlCol="0">
              <a:spAutoFit/>
            </a:bodyPr>
            <a:lstStyle/>
            <a:p>
              <a:r>
                <a:rPr lang="en-GB" sz="1500" dirty="0">
                  <a:solidFill>
                    <a:schemeClr val="bg1"/>
                  </a:solidFill>
                </a:rPr>
                <a:t>Design, </a:t>
              </a:r>
              <a:r>
                <a:rPr lang="en-GB" sz="1500" dirty="0" err="1">
                  <a:solidFill>
                    <a:schemeClr val="bg1"/>
                  </a:solidFill>
                </a:rPr>
                <a:t>mai</a:t>
              </a:r>
              <a:r>
                <a:rPr lang="en-GB" sz="1500" dirty="0">
                  <a:solidFill>
                    <a:schemeClr val="bg1"/>
                  </a:solidFill>
                </a:rPr>
                <a:t> 2018</a:t>
              </a:r>
            </a:p>
          </p:txBody>
        </p:sp>
      </p:grpSp>
      <p:grpSp>
        <p:nvGrpSpPr>
          <p:cNvPr id="8" name="Group 7">
            <a:extLst>
              <a:ext uri="{FF2B5EF4-FFF2-40B4-BE49-F238E27FC236}">
                <a16:creationId xmlns:a16="http://schemas.microsoft.com/office/drawing/2014/main" id="{E23DACAF-235C-4340-B89E-6C6F25C951C0}"/>
              </a:ext>
            </a:extLst>
          </p:cNvPr>
          <p:cNvGrpSpPr/>
          <p:nvPr/>
        </p:nvGrpSpPr>
        <p:grpSpPr>
          <a:xfrm>
            <a:off x="2711117" y="248652"/>
            <a:ext cx="5694947" cy="2791094"/>
            <a:chOff x="7764462" y="5504429"/>
            <a:chExt cx="5592310" cy="2466903"/>
          </a:xfrm>
        </p:grpSpPr>
        <p:pic>
          <p:nvPicPr>
            <p:cNvPr id="9" name="Picture 8">
              <a:extLst>
                <a:ext uri="{FF2B5EF4-FFF2-40B4-BE49-F238E27FC236}">
                  <a16:creationId xmlns:a16="http://schemas.microsoft.com/office/drawing/2014/main" id="{FFCEC365-FF03-46D7-B997-D9433D415106}"/>
                </a:ext>
              </a:extLst>
            </p:cNvPr>
            <p:cNvPicPr>
              <a:picLocks noChangeAspect="1"/>
            </p:cNvPicPr>
            <p:nvPr/>
          </p:nvPicPr>
          <p:blipFill>
            <a:blip r:embed="rId5"/>
            <a:stretch>
              <a:fillRect/>
            </a:stretch>
          </p:blipFill>
          <p:spPr>
            <a:xfrm>
              <a:off x="7764462" y="5504429"/>
              <a:ext cx="5448300" cy="204787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6BFE37C-588C-4DCA-9D00-78EA9432DD76}"/>
                </a:ext>
              </a:extLst>
            </p:cNvPr>
            <p:cNvSpPr txBox="1"/>
            <p:nvPr/>
          </p:nvSpPr>
          <p:spPr>
            <a:xfrm>
              <a:off x="7764462" y="7672102"/>
              <a:ext cx="5592310" cy="299230"/>
            </a:xfrm>
            <a:prstGeom prst="rect">
              <a:avLst/>
            </a:prstGeom>
            <a:noFill/>
          </p:spPr>
          <p:txBody>
            <a:bodyPr wrap="square" rtlCol="0">
              <a:spAutoFit/>
            </a:bodyPr>
            <a:lstStyle/>
            <a:p>
              <a:r>
                <a:rPr lang="fr-FR" sz="1600" dirty="0">
                  <a:solidFill>
                    <a:schemeClr val="bg1"/>
                  </a:solidFill>
                </a:rPr>
                <a:t>Projet personnel</a:t>
              </a:r>
              <a:r>
                <a:rPr lang="en-GB" sz="1600" dirty="0">
                  <a:solidFill>
                    <a:schemeClr val="bg1"/>
                  </a:solidFill>
                </a:rPr>
                <a:t>, </a:t>
              </a:r>
              <a:r>
                <a:rPr lang="fr-FR" sz="1600" dirty="0">
                  <a:solidFill>
                    <a:schemeClr val="bg1"/>
                  </a:solidFill>
                </a:rPr>
                <a:t>mai </a:t>
              </a:r>
              <a:r>
                <a:rPr lang="en-GB" sz="1600" dirty="0">
                  <a:solidFill>
                    <a:schemeClr val="bg1"/>
                  </a:solidFill>
                </a:rPr>
                <a:t>2018</a:t>
              </a:r>
            </a:p>
          </p:txBody>
        </p:sp>
      </p:grpSp>
      <p:sp>
        <p:nvSpPr>
          <p:cNvPr id="11" name="Rectangle 10">
            <a:extLst>
              <a:ext uri="{FF2B5EF4-FFF2-40B4-BE49-F238E27FC236}">
                <a16:creationId xmlns:a16="http://schemas.microsoft.com/office/drawing/2014/main" id="{F7819DD9-4D02-470C-9163-3EC78CEDCC3F}"/>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ext">
            <a:extLst>
              <a:ext uri="{FF2B5EF4-FFF2-40B4-BE49-F238E27FC236}">
                <a16:creationId xmlns:a16="http://schemas.microsoft.com/office/drawing/2014/main" id="{46B1F244-011D-4155-BDBF-FF87992A3942}"/>
              </a:ext>
            </a:extLst>
          </p:cNvPr>
          <p:cNvSpPr txBox="1"/>
          <p:nvPr/>
        </p:nvSpPr>
        <p:spPr>
          <a:xfrm>
            <a:off x="0" y="2875002"/>
            <a:ext cx="2057400" cy="1107996"/>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Rapports pédagogiques</a:t>
            </a:r>
            <a:endParaRPr lang="en-GB" dirty="0"/>
          </a:p>
        </p:txBody>
      </p:sp>
      <p:pic>
        <p:nvPicPr>
          <p:cNvPr id="17" name="Picture 16">
            <a:extLst>
              <a:ext uri="{FF2B5EF4-FFF2-40B4-BE49-F238E27FC236}">
                <a16:creationId xmlns:a16="http://schemas.microsoft.com/office/drawing/2014/main" id="{824B422A-60F1-4224-B162-38C6B30007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3364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A47811B-E121-4C70-9532-31BA8A01D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C7E37533-04A5-459B-ABF1-B1B130EE11E7}"/>
              </a:ext>
            </a:extLst>
          </p:cNvPr>
          <p:cNvPicPr>
            <a:picLocks noChangeAspect="1"/>
          </p:cNvPicPr>
          <p:nvPr/>
        </p:nvPicPr>
        <p:blipFill>
          <a:blip r:embed="rId4"/>
          <a:stretch>
            <a:fillRect/>
          </a:stretch>
        </p:blipFill>
        <p:spPr>
          <a:xfrm>
            <a:off x="3041412" y="1177627"/>
            <a:ext cx="5242556" cy="4133111"/>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CC0A9666-B51A-4AD0-96A5-26861D351AA6}"/>
              </a:ext>
            </a:extLst>
          </p:cNvPr>
          <p:cNvSpPr/>
          <p:nvPr/>
        </p:nvSpPr>
        <p:spPr>
          <a:xfrm>
            <a:off x="0" y="1"/>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a:extLst>
              <a:ext uri="{FF2B5EF4-FFF2-40B4-BE49-F238E27FC236}">
                <a16:creationId xmlns:a16="http://schemas.microsoft.com/office/drawing/2014/main" id="{29225AEB-7196-4FAC-8C2F-E3B8CFB7CF70}"/>
              </a:ext>
            </a:extLst>
          </p:cNvPr>
          <p:cNvSpPr txBox="1"/>
          <p:nvPr/>
        </p:nvSpPr>
        <p:spPr>
          <a:xfrm>
            <a:off x="50334" y="3044279"/>
            <a:ext cx="2057400" cy="769441"/>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Matériel servant de stimulus</a:t>
            </a:r>
            <a:endParaRPr lang="en-GB" dirty="0"/>
          </a:p>
        </p:txBody>
      </p:sp>
      <p:pic>
        <p:nvPicPr>
          <p:cNvPr id="19" name="Picture 18">
            <a:extLst>
              <a:ext uri="{FF2B5EF4-FFF2-40B4-BE49-F238E27FC236}">
                <a16:creationId xmlns:a16="http://schemas.microsoft.com/office/drawing/2014/main" id="{076BF96A-18F9-42A1-BA28-D998A5B15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43481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2095-8B35-4E28-A199-DB976CD559CF}"/>
              </a:ext>
            </a:extLst>
          </p:cNvPr>
          <p:cNvSpPr>
            <a:spLocks noGrp="1"/>
          </p:cNvSpPr>
          <p:nvPr>
            <p:ph type="ctrTitle"/>
          </p:nvPr>
        </p:nvSpPr>
        <p:spPr/>
        <p:txBody>
          <a:bodyPr/>
          <a:lstStyle/>
          <a:p>
            <a:r>
              <a:rPr lang="fr-FR" dirty="0"/>
              <a:t>Évaluation</a:t>
            </a:r>
            <a:br>
              <a:rPr lang="fr-FR" dirty="0"/>
            </a:br>
            <a:r>
              <a:rPr lang="fr-FR" dirty="0"/>
              <a:t>électronique du PEI</a:t>
            </a:r>
            <a:endParaRPr lang="en-GB" dirty="0"/>
          </a:p>
        </p:txBody>
      </p:sp>
      <p:sp>
        <p:nvSpPr>
          <p:cNvPr id="3" name="Ondertitel 2">
            <a:extLst>
              <a:ext uri="{FF2B5EF4-FFF2-40B4-BE49-F238E27FC236}">
                <a16:creationId xmlns:a16="http://schemas.microsoft.com/office/drawing/2014/main" id="{F7C7FBE3-B126-4133-B3B3-1F97D52B3CF2}"/>
              </a:ext>
            </a:extLst>
          </p:cNvPr>
          <p:cNvSpPr>
            <a:spLocks noGrp="1"/>
          </p:cNvSpPr>
          <p:nvPr>
            <p:ph type="subTitle" idx="1"/>
          </p:nvPr>
        </p:nvSpPr>
        <p:spPr/>
        <p:txBody>
          <a:bodyPr/>
          <a:lstStyle/>
          <a:p>
            <a:r>
              <a:rPr lang="fr-FR" dirty="0"/>
              <a:t>Chiffres et statistiques pour 2018</a:t>
            </a:r>
            <a:endParaRPr lang="en-GB" dirty="0"/>
          </a:p>
        </p:txBody>
      </p:sp>
    </p:spTree>
    <p:extLst>
      <p:ext uri="{BB962C8B-B14F-4D97-AF65-F5344CB8AC3E}">
        <p14:creationId xmlns:p14="http://schemas.microsoft.com/office/powerpoint/2010/main" val="4223277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A47811B-E121-4C70-9532-31BA8A01D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a:extLst>
              <a:ext uri="{FF2B5EF4-FFF2-40B4-BE49-F238E27FC236}">
                <a16:creationId xmlns:a16="http://schemas.microsoft.com/office/drawing/2014/main" id="{F9F6D8CA-0FDF-4B4B-AF1C-49463EF19958}"/>
              </a:ext>
            </a:extLst>
          </p:cNvPr>
          <p:cNvPicPr>
            <a:picLocks noChangeAspect="1"/>
          </p:cNvPicPr>
          <p:nvPr/>
        </p:nvPicPr>
        <p:blipFill>
          <a:blip r:embed="rId4"/>
          <a:stretch>
            <a:fillRect/>
          </a:stretch>
        </p:blipFill>
        <p:spPr>
          <a:xfrm>
            <a:off x="2730716" y="1780410"/>
            <a:ext cx="5838331" cy="367126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CC0A9666-B51A-4AD0-96A5-26861D351AA6}"/>
              </a:ext>
            </a:extLst>
          </p:cNvPr>
          <p:cNvSpPr/>
          <p:nvPr/>
        </p:nvSpPr>
        <p:spPr>
          <a:xfrm>
            <a:off x="0" y="1"/>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a:extLst>
              <a:ext uri="{FF2B5EF4-FFF2-40B4-BE49-F238E27FC236}">
                <a16:creationId xmlns:a16="http://schemas.microsoft.com/office/drawing/2014/main" id="{29225AEB-7196-4FAC-8C2F-E3B8CFB7CF70}"/>
              </a:ext>
            </a:extLst>
          </p:cNvPr>
          <p:cNvSpPr txBox="1"/>
          <p:nvPr/>
        </p:nvSpPr>
        <p:spPr>
          <a:xfrm>
            <a:off x="50334" y="3044279"/>
            <a:ext cx="2057400" cy="769441"/>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Matériel servant de stimulus</a:t>
            </a:r>
            <a:endParaRPr lang="en-GB" dirty="0"/>
          </a:p>
        </p:txBody>
      </p:sp>
      <p:pic>
        <p:nvPicPr>
          <p:cNvPr id="19" name="Picture 18">
            <a:extLst>
              <a:ext uri="{FF2B5EF4-FFF2-40B4-BE49-F238E27FC236}">
                <a16:creationId xmlns:a16="http://schemas.microsoft.com/office/drawing/2014/main" id="{076BF96A-18F9-42A1-BA28-D998A5B15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10687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B091ED-648B-4ACC-A138-24EFE86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5ED901E3-374D-4D4C-9560-DB0732CF8471}"/>
              </a:ext>
            </a:extLst>
          </p:cNvPr>
          <p:cNvPicPr>
            <a:picLocks noChangeAspect="1"/>
          </p:cNvPicPr>
          <p:nvPr/>
        </p:nvPicPr>
        <p:blipFill>
          <a:blip r:embed="rId4"/>
          <a:stretch>
            <a:fillRect/>
          </a:stretch>
        </p:blipFill>
        <p:spPr>
          <a:xfrm>
            <a:off x="2437990" y="1214788"/>
            <a:ext cx="6492942" cy="440572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93458F9-4FEC-47C0-8300-DE1DE8C0C33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689C1901-8205-4571-B175-AE9DEBE60D60}"/>
              </a:ext>
            </a:extLst>
          </p:cNvPr>
          <p:cNvSpPr txBox="1"/>
          <p:nvPr/>
        </p:nvSpPr>
        <p:spPr>
          <a:xfrm>
            <a:off x="0"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Plans de travail des unités partiellement remplis et anciennes évaluations électroniques</a:t>
            </a:r>
            <a:endParaRPr lang="en-GB" dirty="0"/>
          </a:p>
        </p:txBody>
      </p:sp>
      <p:pic>
        <p:nvPicPr>
          <p:cNvPr id="10" name="Picture 9">
            <a:extLst>
              <a:ext uri="{FF2B5EF4-FFF2-40B4-BE49-F238E27FC236}">
                <a16:creationId xmlns:a16="http://schemas.microsoft.com/office/drawing/2014/main" id="{AE98AC00-75DA-4BFF-A434-F8866E367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746979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B091ED-648B-4ACC-A138-24EFE86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F93458F9-4FEC-47C0-8300-DE1DE8C0C33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689C1901-8205-4571-B175-AE9DEBE60D60}"/>
              </a:ext>
            </a:extLst>
          </p:cNvPr>
          <p:cNvSpPr txBox="1"/>
          <p:nvPr/>
        </p:nvSpPr>
        <p:spPr>
          <a:xfrm>
            <a:off x="0"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Plans de travail des unités partiellement remplis et anciennes évaluations électroniques</a:t>
            </a:r>
            <a:endParaRPr lang="en-GB" dirty="0"/>
          </a:p>
        </p:txBody>
      </p:sp>
      <p:pic>
        <p:nvPicPr>
          <p:cNvPr id="10" name="Picture 9">
            <a:extLst>
              <a:ext uri="{FF2B5EF4-FFF2-40B4-BE49-F238E27FC236}">
                <a16:creationId xmlns:a16="http://schemas.microsoft.com/office/drawing/2014/main" id="{AE98AC00-75DA-4BFF-A434-F8866E367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13" name="Picture 12">
            <a:extLst>
              <a:ext uri="{FF2B5EF4-FFF2-40B4-BE49-F238E27FC236}">
                <a16:creationId xmlns:a16="http://schemas.microsoft.com/office/drawing/2014/main" id="{6F3D63C5-CE96-42C4-81EE-EACDF8724E44}"/>
              </a:ext>
            </a:extLst>
          </p:cNvPr>
          <p:cNvPicPr>
            <a:picLocks noChangeAspect="1"/>
          </p:cNvPicPr>
          <p:nvPr/>
        </p:nvPicPr>
        <p:blipFill>
          <a:blip r:embed="rId5"/>
          <a:stretch>
            <a:fillRect/>
          </a:stretch>
        </p:blipFill>
        <p:spPr>
          <a:xfrm rot="384703">
            <a:off x="2282607" y="1655379"/>
            <a:ext cx="6480160" cy="3374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60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B091ED-648B-4ACC-A138-24EFE86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F93458F9-4FEC-47C0-8300-DE1DE8C0C33A}"/>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ext">
            <a:extLst>
              <a:ext uri="{FF2B5EF4-FFF2-40B4-BE49-F238E27FC236}">
                <a16:creationId xmlns:a16="http://schemas.microsoft.com/office/drawing/2014/main" id="{689C1901-8205-4571-B175-AE9DEBE60D60}"/>
              </a:ext>
            </a:extLst>
          </p:cNvPr>
          <p:cNvSpPr txBox="1"/>
          <p:nvPr/>
        </p:nvSpPr>
        <p:spPr>
          <a:xfrm>
            <a:off x="0" y="2536448"/>
            <a:ext cx="2057400" cy="1785104"/>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Plans de travail des unités partiellement remplis et anciennes évaluations électroniques</a:t>
            </a:r>
            <a:endParaRPr lang="en-GB" dirty="0"/>
          </a:p>
        </p:txBody>
      </p:sp>
      <p:pic>
        <p:nvPicPr>
          <p:cNvPr id="10" name="Picture 9">
            <a:extLst>
              <a:ext uri="{FF2B5EF4-FFF2-40B4-BE49-F238E27FC236}">
                <a16:creationId xmlns:a16="http://schemas.microsoft.com/office/drawing/2014/main" id="{AE98AC00-75DA-4BFF-A434-F8866E367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15" name="Picture 14">
            <a:extLst>
              <a:ext uri="{FF2B5EF4-FFF2-40B4-BE49-F238E27FC236}">
                <a16:creationId xmlns:a16="http://schemas.microsoft.com/office/drawing/2014/main" id="{2BCB58C6-DEC3-4EB2-8050-F4E4E3136B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3551">
            <a:off x="2437274" y="1407721"/>
            <a:ext cx="6458363" cy="3613667"/>
          </a:xfrm>
          <a:prstGeom prst="rect">
            <a:avLst/>
          </a:prstGeom>
        </p:spPr>
      </p:pic>
    </p:spTree>
    <p:extLst>
      <p:ext uri="{BB962C8B-B14F-4D97-AF65-F5344CB8AC3E}">
        <p14:creationId xmlns:p14="http://schemas.microsoft.com/office/powerpoint/2010/main" val="32773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6D5977A-FD9B-4225-9075-AF55026F5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Rectangle 4">
            <a:extLst>
              <a:ext uri="{FF2B5EF4-FFF2-40B4-BE49-F238E27FC236}">
                <a16:creationId xmlns:a16="http://schemas.microsoft.com/office/drawing/2014/main" id="{B664AC1A-5013-40CD-BC96-AD5F9DC3C563}"/>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4570E375-34BB-4232-A1EC-77CC6D8862BC}"/>
              </a:ext>
            </a:extLst>
          </p:cNvPr>
          <p:cNvSpPr txBox="1"/>
          <p:nvPr/>
        </p:nvSpPr>
        <p:spPr>
          <a:xfrm>
            <a:off x="0" y="2037977"/>
            <a:ext cx="2057400" cy="280076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Normalisation interne et normalisation du projet personnel</a:t>
            </a:r>
            <a:endParaRPr lang="en-GB" dirty="0"/>
          </a:p>
        </p:txBody>
      </p:sp>
      <p:pic>
        <p:nvPicPr>
          <p:cNvPr id="11" name="Picture 10">
            <a:extLst>
              <a:ext uri="{FF2B5EF4-FFF2-40B4-BE49-F238E27FC236}">
                <a16:creationId xmlns:a16="http://schemas.microsoft.com/office/drawing/2014/main" id="{54351037-0DCA-4FF2-9A7C-FAB0DABA1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grpSp>
        <p:nvGrpSpPr>
          <p:cNvPr id="12" name="Group 11">
            <a:extLst>
              <a:ext uri="{FF2B5EF4-FFF2-40B4-BE49-F238E27FC236}">
                <a16:creationId xmlns:a16="http://schemas.microsoft.com/office/drawing/2014/main" id="{088B8B66-4843-45BD-9EE6-A2534EB1AD37}"/>
              </a:ext>
            </a:extLst>
          </p:cNvPr>
          <p:cNvGrpSpPr/>
          <p:nvPr/>
        </p:nvGrpSpPr>
        <p:grpSpPr>
          <a:xfrm>
            <a:off x="2378284" y="1010239"/>
            <a:ext cx="4479716" cy="2086117"/>
            <a:chOff x="6583635" y="4625815"/>
            <a:chExt cx="8594209" cy="4002156"/>
          </a:xfrm>
        </p:grpSpPr>
        <p:pic>
          <p:nvPicPr>
            <p:cNvPr id="13" name="Picture 12">
              <a:extLst>
                <a:ext uri="{FF2B5EF4-FFF2-40B4-BE49-F238E27FC236}">
                  <a16:creationId xmlns:a16="http://schemas.microsoft.com/office/drawing/2014/main" id="{9C0FD4D9-E32E-406F-8CB4-014C7900E8F8}"/>
                </a:ext>
              </a:extLst>
            </p:cNvPr>
            <p:cNvPicPr>
              <a:picLocks noChangeAspect="1"/>
            </p:cNvPicPr>
            <p:nvPr/>
          </p:nvPicPr>
          <p:blipFill>
            <a:blip r:embed="rId5"/>
            <a:stretch>
              <a:fillRect/>
            </a:stretch>
          </p:blipFill>
          <p:spPr>
            <a:xfrm>
              <a:off x="6583635" y="4625815"/>
              <a:ext cx="8594209" cy="311646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17821E4-6F62-4511-BEAA-89BF56DA7367}"/>
                </a:ext>
              </a:extLst>
            </p:cNvPr>
            <p:cNvSpPr txBox="1"/>
            <p:nvPr/>
          </p:nvSpPr>
          <p:spPr>
            <a:xfrm>
              <a:off x="6583635" y="7742280"/>
              <a:ext cx="7696199" cy="885691"/>
            </a:xfrm>
            <a:prstGeom prst="rect">
              <a:avLst/>
            </a:prstGeom>
            <a:noFill/>
          </p:spPr>
          <p:txBody>
            <a:bodyPr wrap="square" rtlCol="0">
              <a:spAutoFit/>
            </a:bodyPr>
            <a:lstStyle/>
            <a:p>
              <a:r>
                <a:rPr lang="en-GB" sz="1200" dirty="0">
                  <a:solidFill>
                    <a:schemeClr val="bg1"/>
                  </a:solidFill>
                </a:rPr>
                <a:t>https://www.ibo.org/fr/programmes/ib-world-school-webinars/</a:t>
              </a:r>
            </a:p>
          </p:txBody>
        </p:sp>
      </p:grpSp>
      <p:grpSp>
        <p:nvGrpSpPr>
          <p:cNvPr id="15" name="Group 14">
            <a:extLst>
              <a:ext uri="{FF2B5EF4-FFF2-40B4-BE49-F238E27FC236}">
                <a16:creationId xmlns:a16="http://schemas.microsoft.com/office/drawing/2014/main" id="{FD6AF061-04A5-417E-AF4E-F08F2DFA24ED}"/>
              </a:ext>
            </a:extLst>
          </p:cNvPr>
          <p:cNvGrpSpPr/>
          <p:nvPr/>
        </p:nvGrpSpPr>
        <p:grpSpPr>
          <a:xfrm>
            <a:off x="5334000" y="2930439"/>
            <a:ext cx="3717472" cy="2683594"/>
            <a:chOff x="8060010" y="473869"/>
            <a:chExt cx="6374447" cy="4601629"/>
          </a:xfrm>
        </p:grpSpPr>
        <p:pic>
          <p:nvPicPr>
            <p:cNvPr id="16" name="Picture 15">
              <a:extLst>
                <a:ext uri="{FF2B5EF4-FFF2-40B4-BE49-F238E27FC236}">
                  <a16:creationId xmlns:a16="http://schemas.microsoft.com/office/drawing/2014/main" id="{913F3C99-91B7-438E-ACCA-A92F943BEBA7}"/>
                </a:ext>
              </a:extLst>
            </p:cNvPr>
            <p:cNvPicPr>
              <a:picLocks noChangeAspect="1"/>
            </p:cNvPicPr>
            <p:nvPr/>
          </p:nvPicPr>
          <p:blipFill>
            <a:blip r:embed="rId6"/>
            <a:stretch>
              <a:fillRect/>
            </a:stretch>
          </p:blipFill>
          <p:spPr>
            <a:xfrm>
              <a:off x="8060010" y="473869"/>
              <a:ext cx="6219825" cy="381000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6C8E72D6-7BEC-47FF-A14D-1849D984C6F7}"/>
                </a:ext>
              </a:extLst>
            </p:cNvPr>
            <p:cNvSpPr txBox="1"/>
            <p:nvPr/>
          </p:nvSpPr>
          <p:spPr>
            <a:xfrm>
              <a:off x="8060010" y="4283869"/>
              <a:ext cx="6374447" cy="791629"/>
            </a:xfrm>
            <a:prstGeom prst="rect">
              <a:avLst/>
            </a:prstGeom>
            <a:noFill/>
          </p:spPr>
          <p:txBody>
            <a:bodyPr wrap="square" rtlCol="0">
              <a:spAutoFit/>
            </a:bodyPr>
            <a:lstStyle/>
            <a:p>
              <a:r>
                <a:rPr lang="fr-FR" sz="1200" dirty="0">
                  <a:solidFill>
                    <a:schemeClr val="bg1"/>
                  </a:solidFill>
                </a:rPr>
                <a:t>Matériel de soutien au coordonnateur du PEI : politique d’évaluation (en anglais)</a:t>
              </a:r>
              <a:endParaRPr lang="en-GB" sz="1200" dirty="0">
                <a:solidFill>
                  <a:schemeClr val="bg1"/>
                </a:solidFill>
              </a:endParaRPr>
            </a:p>
          </p:txBody>
        </p:sp>
      </p:grpSp>
    </p:spTree>
    <p:extLst>
      <p:ext uri="{BB962C8B-B14F-4D97-AF65-F5344CB8AC3E}">
        <p14:creationId xmlns:p14="http://schemas.microsoft.com/office/powerpoint/2010/main" val="2616052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435E44D-2389-49B2-B87D-3B62E33EB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97642"/>
          </a:xfrm>
          <a:prstGeom prst="rect">
            <a:avLst/>
          </a:prstGeom>
        </p:spPr>
      </p:pic>
      <p:sp>
        <p:nvSpPr>
          <p:cNvPr id="9" name="Titel 8">
            <a:extLst>
              <a:ext uri="{FF2B5EF4-FFF2-40B4-BE49-F238E27FC236}">
                <a16:creationId xmlns:a16="http://schemas.microsoft.com/office/drawing/2014/main" id="{ACD9F139-4A29-497F-9F7B-93703CCF8B8A}"/>
              </a:ext>
            </a:extLst>
          </p:cNvPr>
          <p:cNvSpPr>
            <a:spLocks noGrp="1"/>
          </p:cNvSpPr>
          <p:nvPr>
            <p:ph type="title"/>
          </p:nvPr>
        </p:nvSpPr>
        <p:spPr>
          <a:xfrm>
            <a:off x="505326" y="5048399"/>
            <a:ext cx="8158737" cy="925792"/>
          </a:xfrm>
        </p:spPr>
        <p:txBody>
          <a:bodyPr/>
          <a:lstStyle/>
          <a:p>
            <a:pPr algn="ctr"/>
            <a:r>
              <a:rPr lang="fr-FR" sz="1800" dirty="0"/>
              <a:t>À venir : nouvelles activités gratuites de perfectionnement professionnel pour l’évaluation électronique du PEI</a:t>
            </a:r>
            <a:br>
              <a:rPr lang="nl-NL" sz="1800" dirty="0"/>
            </a:br>
            <a:r>
              <a:rPr lang="fr-FR" sz="1200" b="0" dirty="0"/>
              <a:t>www.ibo.org/professional-development/free-learning (en anglais ; bientôt disponible en français et en espagnol)</a:t>
            </a:r>
            <a:endParaRPr lang="nl-NL" sz="1200" b="0" dirty="0"/>
          </a:p>
        </p:txBody>
      </p:sp>
      <p:sp>
        <p:nvSpPr>
          <p:cNvPr id="2" name="Rectangle 1">
            <a:extLst>
              <a:ext uri="{FF2B5EF4-FFF2-40B4-BE49-F238E27FC236}">
                <a16:creationId xmlns:a16="http://schemas.microsoft.com/office/drawing/2014/main" id="{6623DB0D-B625-49D7-89E1-9992F95F00FB}"/>
              </a:ext>
            </a:extLst>
          </p:cNvPr>
          <p:cNvSpPr/>
          <p:nvPr/>
        </p:nvSpPr>
        <p:spPr>
          <a:xfrm>
            <a:off x="0" y="4219662"/>
            <a:ext cx="9144000" cy="828737"/>
          </a:xfrm>
          <a:prstGeom prst="rect">
            <a:avLst/>
          </a:prstGeom>
          <a:solidFill>
            <a:srgbClr val="C93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Ressources d’apprentissage gratuites pour le perfectionnement professionnel (PEI) </a:t>
            </a:r>
            <a:endParaRPr lang="en-GB" sz="2400" b="1" dirty="0"/>
          </a:p>
        </p:txBody>
      </p:sp>
    </p:spTree>
    <p:extLst>
      <p:ext uri="{BB962C8B-B14F-4D97-AF65-F5344CB8AC3E}">
        <p14:creationId xmlns:p14="http://schemas.microsoft.com/office/powerpoint/2010/main" val="1892433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6DBC2-A08F-485C-9A21-612BEE31BD26}"/>
              </a:ext>
            </a:extLst>
          </p:cNvPr>
          <p:cNvSpPr>
            <a:spLocks noGrp="1"/>
          </p:cNvSpPr>
          <p:nvPr>
            <p:ph type="ctrTitle"/>
          </p:nvPr>
        </p:nvSpPr>
        <p:spPr/>
        <p:txBody>
          <a:bodyPr/>
          <a:lstStyle/>
          <a:p>
            <a:r>
              <a:rPr lang="fr-FR" dirty="0"/>
              <a:t>Questions-réponses</a:t>
            </a:r>
            <a:endParaRPr lang="en-GB" dirty="0"/>
          </a:p>
        </p:txBody>
      </p:sp>
      <p:sp>
        <p:nvSpPr>
          <p:cNvPr id="4" name="Tijdelijke aanduiding voor datum 3">
            <a:extLst>
              <a:ext uri="{FF2B5EF4-FFF2-40B4-BE49-F238E27FC236}">
                <a16:creationId xmlns:a16="http://schemas.microsoft.com/office/drawing/2014/main" id="{9DEAADE3-0CFD-4AC5-9AC6-93E59FFE92CA}"/>
              </a:ext>
            </a:extLst>
          </p:cNvPr>
          <p:cNvSpPr>
            <a:spLocks noGrp="1"/>
          </p:cNvSpPr>
          <p:nvPr>
            <p:ph type="dt" sz="half" idx="4294967295"/>
          </p:nvPr>
        </p:nvSpPr>
        <p:spPr>
          <a:xfrm>
            <a:off x="8315325" y="6516688"/>
            <a:ext cx="828675" cy="142875"/>
          </a:xfrm>
        </p:spPr>
        <p:txBody>
          <a:bodyPr/>
          <a:lstStyle/>
          <a:p>
            <a:fld id="{5599D01A-C3AC-4BBA-A15F-D6767F13ED90}" type="datetime1">
              <a:rPr lang="en-US" smtClean="0"/>
              <a:t>4/18/2019</a:t>
            </a:fld>
            <a:endParaRPr lang="en-US"/>
          </a:p>
        </p:txBody>
      </p:sp>
      <p:sp>
        <p:nvSpPr>
          <p:cNvPr id="5" name="Tijdelijke aanduiding voor dianummer 4">
            <a:extLst>
              <a:ext uri="{FF2B5EF4-FFF2-40B4-BE49-F238E27FC236}">
                <a16:creationId xmlns:a16="http://schemas.microsoft.com/office/drawing/2014/main" id="{41B7DB4D-72AC-4450-BFD2-9CA22B356817}"/>
              </a:ext>
            </a:extLst>
          </p:cNvPr>
          <p:cNvSpPr>
            <a:spLocks noGrp="1"/>
          </p:cNvSpPr>
          <p:nvPr>
            <p:ph type="sldNum" sz="quarter" idx="4294967295"/>
          </p:nvPr>
        </p:nvSpPr>
        <p:spPr>
          <a:xfrm>
            <a:off x="8891588" y="6516688"/>
            <a:ext cx="252412" cy="142875"/>
          </a:xfrm>
        </p:spPr>
        <p:txBody>
          <a:bodyPr/>
          <a:lstStyle/>
          <a:p>
            <a:fld id="{90A9D276-0773-4D18-AA3C-0CB5DD7BBF88}" type="slidenum">
              <a:rPr lang="en-US" smtClean="0"/>
              <a:t>46</a:t>
            </a:fld>
            <a:endParaRPr lang="en-US"/>
          </a:p>
        </p:txBody>
      </p:sp>
    </p:spTree>
    <p:extLst>
      <p:ext uri="{BB962C8B-B14F-4D97-AF65-F5344CB8AC3E}">
        <p14:creationId xmlns:p14="http://schemas.microsoft.com/office/powerpoint/2010/main" val="3149644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A2DAE-FAE5-44E5-8E32-FA96FACA7386}"/>
              </a:ext>
            </a:extLst>
          </p:cNvPr>
          <p:cNvSpPr>
            <a:spLocks noGrp="1"/>
          </p:cNvSpPr>
          <p:nvPr>
            <p:ph type="title"/>
          </p:nvPr>
        </p:nvSpPr>
        <p:spPr>
          <a:xfrm>
            <a:off x="312821" y="823800"/>
            <a:ext cx="8325853" cy="925792"/>
          </a:xfrm>
        </p:spPr>
        <p:txBody>
          <a:bodyPr/>
          <a:lstStyle/>
          <a:p>
            <a:pPr algn="ctr"/>
            <a:r>
              <a:rPr lang="fr-FR" dirty="0"/>
              <a:t>Nous vous remercions pour votre participation. Continuez à suivre les actualités du PEI !</a:t>
            </a:r>
            <a:endParaRPr lang="nl-NL" dirty="0"/>
          </a:p>
        </p:txBody>
      </p:sp>
      <p:sp>
        <p:nvSpPr>
          <p:cNvPr id="5" name="Tijdelijke aanduiding voor dianummer 4">
            <a:extLst>
              <a:ext uri="{FF2B5EF4-FFF2-40B4-BE49-F238E27FC236}">
                <a16:creationId xmlns:a16="http://schemas.microsoft.com/office/drawing/2014/main" id="{143A3C78-53F6-4699-920C-1361F9BE6103}"/>
              </a:ext>
            </a:extLst>
          </p:cNvPr>
          <p:cNvSpPr>
            <a:spLocks noGrp="1"/>
          </p:cNvSpPr>
          <p:nvPr>
            <p:ph type="sldNum" sz="quarter" idx="12"/>
          </p:nvPr>
        </p:nvSpPr>
        <p:spPr/>
        <p:txBody>
          <a:bodyPr/>
          <a:lstStyle/>
          <a:p>
            <a:endParaRPr lang="en-US" dirty="0"/>
          </a:p>
        </p:txBody>
      </p:sp>
      <p:graphicFrame>
        <p:nvGraphicFramePr>
          <p:cNvPr id="8" name="Tabel 7">
            <a:extLst>
              <a:ext uri="{FF2B5EF4-FFF2-40B4-BE49-F238E27FC236}">
                <a16:creationId xmlns:a16="http://schemas.microsoft.com/office/drawing/2014/main" id="{F1F81707-863F-4802-888B-E4617256DFEF}"/>
              </a:ext>
            </a:extLst>
          </p:cNvPr>
          <p:cNvGraphicFramePr>
            <a:graphicFrameLocks noGrp="1"/>
          </p:cNvGraphicFramePr>
          <p:nvPr>
            <p:extLst>
              <p:ext uri="{D42A27DB-BD31-4B8C-83A1-F6EECF244321}">
                <p14:modId xmlns:p14="http://schemas.microsoft.com/office/powerpoint/2010/main" val="2164434211"/>
              </p:ext>
            </p:extLst>
          </p:nvPr>
        </p:nvGraphicFramePr>
        <p:xfrm>
          <a:off x="633664" y="2203594"/>
          <a:ext cx="7603957" cy="2926080"/>
        </p:xfrm>
        <a:graphic>
          <a:graphicData uri="http://schemas.openxmlformats.org/drawingml/2006/table">
            <a:tbl>
              <a:tblPr firstRow="1" bandRow="1">
                <a:tableStyleId>{5C22544A-7EE6-4342-B048-85BDC9FD1C3A}</a:tableStyleId>
              </a:tblPr>
              <a:tblGrid>
                <a:gridCol w="607344">
                  <a:extLst>
                    <a:ext uri="{9D8B030D-6E8A-4147-A177-3AD203B41FA5}">
                      <a16:colId xmlns:a16="http://schemas.microsoft.com/office/drawing/2014/main" val="3836433902"/>
                    </a:ext>
                  </a:extLst>
                </a:gridCol>
                <a:gridCol w="3049204">
                  <a:extLst>
                    <a:ext uri="{9D8B030D-6E8A-4147-A177-3AD203B41FA5}">
                      <a16:colId xmlns:a16="http://schemas.microsoft.com/office/drawing/2014/main" val="41942708"/>
                    </a:ext>
                  </a:extLst>
                </a:gridCol>
                <a:gridCol w="764922">
                  <a:extLst>
                    <a:ext uri="{9D8B030D-6E8A-4147-A177-3AD203B41FA5}">
                      <a16:colId xmlns:a16="http://schemas.microsoft.com/office/drawing/2014/main" val="372762037"/>
                    </a:ext>
                  </a:extLst>
                </a:gridCol>
                <a:gridCol w="3182487">
                  <a:extLst>
                    <a:ext uri="{9D8B030D-6E8A-4147-A177-3AD203B41FA5}">
                      <a16:colId xmlns:a16="http://schemas.microsoft.com/office/drawing/2014/main" val="306566034"/>
                    </a:ext>
                  </a:extLst>
                </a:gridCol>
              </a:tblGrid>
              <a:tr h="370840">
                <a:tc>
                  <a:txBody>
                    <a:bodyPr/>
                    <a:lstStyle/>
                    <a:p>
                      <a:endParaRPr lang="nl-NL"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chemeClr val="accent1"/>
                          </a:solidFill>
                        </a:rPr>
                        <a:t>Communautés de l’IB</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Discutez avec d’autres établissements et découvrez les réponses de la communauté à vos questions.</a:t>
                      </a:r>
                      <a:endParaRPr lang="nl-NL" dirty="0"/>
                    </a:p>
                  </a:txBody>
                  <a:tcPr>
                    <a:solidFill>
                      <a:schemeClr val="bg1"/>
                    </a:solidFill>
                  </a:tcPr>
                </a:tc>
                <a:tc>
                  <a:txBody>
                    <a:bodyPr/>
                    <a:lstStyle/>
                    <a:p>
                      <a:endParaRPr lang="nl-NL"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chemeClr val="accent1"/>
                          </a:solidFill>
                        </a:rPr>
                        <a:t>L’IB vous répond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Posez des questions aux experts de l’IB ou consultez notre foire aux questions.</a:t>
                      </a:r>
                      <a:endParaRPr lang="nl-NL" b="1" dirty="0">
                        <a:solidFill>
                          <a:schemeClr val="accent1"/>
                        </a:solidFill>
                      </a:endParaRPr>
                    </a:p>
                    <a:p>
                      <a:endParaRPr lang="nl-NL" dirty="0"/>
                    </a:p>
                  </a:txBody>
                  <a:tcPr>
                    <a:solidFill>
                      <a:schemeClr val="bg1"/>
                    </a:solidFill>
                  </a:tcPr>
                </a:tc>
                <a:extLst>
                  <a:ext uri="{0D108BD9-81ED-4DB2-BD59-A6C34878D82A}">
                    <a16:rowId xmlns:a16="http://schemas.microsoft.com/office/drawing/2014/main" val="343909544"/>
                  </a:ext>
                </a:extLst>
              </a:tr>
              <a:tr h="370840">
                <a:tc>
                  <a:txBody>
                    <a:bodyPr/>
                    <a:lstStyle/>
                    <a:p>
                      <a:endParaRPr lang="nl-NL" b="1" dirty="0">
                        <a:solidFill>
                          <a:schemeClr val="accent1"/>
                        </a:solidFill>
                      </a:endParaRPr>
                    </a:p>
                  </a:txBody>
                  <a:tcPr>
                    <a:solidFill>
                      <a:schemeClr val="bg1"/>
                    </a:solidFill>
                  </a:tcPr>
                </a:tc>
                <a:tc>
                  <a:txBody>
                    <a:bodyPr/>
                    <a:lstStyle/>
                    <a:p>
                      <a:r>
                        <a:rPr lang="nl-NL" b="1" dirty="0">
                          <a:solidFill>
                            <a:schemeClr val="accent1"/>
                          </a:solidFill>
                        </a:rPr>
                        <a:t>Twitter</a:t>
                      </a:r>
                    </a:p>
                    <a:p>
                      <a:r>
                        <a:rPr lang="fr-FR" sz="1800" kern="1200" dirty="0">
                          <a:solidFill>
                            <a:schemeClr val="dk1"/>
                          </a:solidFill>
                          <a:effectLst/>
                          <a:latin typeface="+mn-lt"/>
                          <a:ea typeface="+mn-ea"/>
                          <a:cs typeface="+mn-cs"/>
                        </a:rPr>
                        <a:t>Suivez le PEI @</a:t>
                      </a:r>
                      <a:r>
                        <a:rPr lang="fr-FR" sz="1800" kern="1200" dirty="0" err="1">
                          <a:solidFill>
                            <a:schemeClr val="dk1"/>
                          </a:solidFill>
                          <a:effectLst/>
                          <a:latin typeface="+mn-lt"/>
                          <a:ea typeface="+mn-ea"/>
                          <a:cs typeface="+mn-cs"/>
                        </a:rPr>
                        <a:t>ibmyp</a:t>
                      </a:r>
                      <a:endParaRPr lang="nl-NL" b="1" dirty="0">
                        <a:solidFill>
                          <a:schemeClr val="accent1"/>
                        </a:solidFill>
                      </a:endParaRPr>
                    </a:p>
                  </a:txBody>
                  <a:tcPr>
                    <a:solidFill>
                      <a:schemeClr val="bg1"/>
                    </a:solidFill>
                  </a:tcPr>
                </a:tc>
                <a:tc>
                  <a:txBody>
                    <a:bodyPr/>
                    <a:lstStyle/>
                    <a:p>
                      <a:endParaRPr lang="nl-NL" b="1" dirty="0">
                        <a:solidFill>
                          <a:schemeClr val="accent1"/>
                        </a:solidFill>
                      </a:endParaRPr>
                    </a:p>
                  </a:txBody>
                  <a:tcPr>
                    <a:solidFill>
                      <a:schemeClr val="bg1"/>
                    </a:solidFill>
                  </a:tcPr>
                </a:tc>
                <a:tc>
                  <a:txBody>
                    <a:bodyPr/>
                    <a:lstStyle/>
                    <a:p>
                      <a:r>
                        <a:rPr lang="nl-NL" b="1" dirty="0">
                          <a:solidFill>
                            <a:schemeClr val="accent1"/>
                          </a:solidFill>
                        </a:rPr>
                        <a:t>LinkedIn</a:t>
                      </a:r>
                    </a:p>
                    <a:p>
                      <a:r>
                        <a:rPr lang="fr-FR" sz="1800" kern="1200" dirty="0">
                          <a:solidFill>
                            <a:schemeClr val="dk1"/>
                          </a:solidFill>
                          <a:effectLst/>
                          <a:latin typeface="+mn-lt"/>
                          <a:ea typeface="+mn-ea"/>
                          <a:cs typeface="+mn-cs"/>
                        </a:rPr>
                        <a:t>Rejoignez le groupe des professionnels de l’éducation du PEI de l’IB.</a:t>
                      </a:r>
                      <a:endParaRPr lang="nl-NL" b="1" dirty="0">
                        <a:solidFill>
                          <a:schemeClr val="accent1"/>
                        </a:solidFill>
                      </a:endParaRPr>
                    </a:p>
                  </a:txBody>
                  <a:tcPr>
                    <a:solidFill>
                      <a:schemeClr val="bg1"/>
                    </a:solidFill>
                  </a:tcPr>
                </a:tc>
                <a:extLst>
                  <a:ext uri="{0D108BD9-81ED-4DB2-BD59-A6C34878D82A}">
                    <a16:rowId xmlns:a16="http://schemas.microsoft.com/office/drawing/2014/main" val="50312994"/>
                  </a:ext>
                </a:extLst>
              </a:tr>
            </a:tbl>
          </a:graphicData>
        </a:graphic>
      </p:graphicFrame>
      <p:pic>
        <p:nvPicPr>
          <p:cNvPr id="10" name="Afbeelding 9">
            <a:extLst>
              <a:ext uri="{FF2B5EF4-FFF2-40B4-BE49-F238E27FC236}">
                <a16:creationId xmlns:a16="http://schemas.microsoft.com/office/drawing/2014/main" id="{FA349ED7-6773-4D9C-900B-562534361ADA}"/>
              </a:ext>
            </a:extLst>
          </p:cNvPr>
          <p:cNvPicPr>
            <a:picLocks noChangeAspect="1"/>
          </p:cNvPicPr>
          <p:nvPr/>
        </p:nvPicPr>
        <p:blipFill>
          <a:blip r:embed="rId3"/>
          <a:stretch>
            <a:fillRect/>
          </a:stretch>
        </p:blipFill>
        <p:spPr>
          <a:xfrm>
            <a:off x="639929" y="2208044"/>
            <a:ext cx="607345" cy="607345"/>
          </a:xfrm>
          <a:prstGeom prst="rect">
            <a:avLst/>
          </a:prstGeom>
        </p:spPr>
      </p:pic>
      <p:pic>
        <p:nvPicPr>
          <p:cNvPr id="11" name="Afbeelding 10">
            <a:extLst>
              <a:ext uri="{FF2B5EF4-FFF2-40B4-BE49-F238E27FC236}">
                <a16:creationId xmlns:a16="http://schemas.microsoft.com/office/drawing/2014/main" id="{4ACF6A53-E837-45CC-B609-DA7A12D0B594}"/>
              </a:ext>
            </a:extLst>
          </p:cNvPr>
          <p:cNvPicPr>
            <a:picLocks noChangeAspect="1"/>
          </p:cNvPicPr>
          <p:nvPr/>
        </p:nvPicPr>
        <p:blipFill>
          <a:blip r:embed="rId4"/>
          <a:stretch>
            <a:fillRect/>
          </a:stretch>
        </p:blipFill>
        <p:spPr>
          <a:xfrm>
            <a:off x="4340894" y="2255921"/>
            <a:ext cx="600076" cy="561773"/>
          </a:xfrm>
          <a:prstGeom prst="rect">
            <a:avLst/>
          </a:prstGeom>
        </p:spPr>
      </p:pic>
      <p:pic>
        <p:nvPicPr>
          <p:cNvPr id="12" name="Picture 6" descr="Afbeeldingsresultaat voor linkedin icon">
            <a:extLst>
              <a:ext uri="{FF2B5EF4-FFF2-40B4-BE49-F238E27FC236}">
                <a16:creationId xmlns:a16="http://schemas.microsoft.com/office/drawing/2014/main" id="{9F82BDF8-B5D0-4CA5-B340-78652DEDB6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9705" y="3659109"/>
            <a:ext cx="401053" cy="4010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fbeeldingsresultaat voor twitter icon">
            <a:extLst>
              <a:ext uri="{FF2B5EF4-FFF2-40B4-BE49-F238E27FC236}">
                <a16:creationId xmlns:a16="http://schemas.microsoft.com/office/drawing/2014/main" id="{7F7E1DCD-AA52-4C48-910A-6ABF2A98F6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863" y="3661070"/>
            <a:ext cx="453013" cy="46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28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53BA5-687A-4D9B-A7BE-6789EEE014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2"/>
          <a:stretch/>
        </p:blipFill>
        <p:spPr>
          <a:xfrm>
            <a:off x="0" y="1"/>
            <a:ext cx="9144000" cy="6858000"/>
          </a:xfrm>
          <a:prstGeom prst="rect">
            <a:avLst/>
          </a:prstGeom>
          <a:noFill/>
        </p:spPr>
      </p:pic>
      <p:pic>
        <p:nvPicPr>
          <p:cNvPr id="5" name="Picture 4">
            <a:extLst>
              <a:ext uri="{FF2B5EF4-FFF2-40B4-BE49-F238E27FC236}">
                <a16:creationId xmlns:a16="http://schemas.microsoft.com/office/drawing/2014/main" id="{CBF815B6-8DCA-4361-A85C-BD45815BD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8" name="Picture 7">
            <a:extLst>
              <a:ext uri="{FF2B5EF4-FFF2-40B4-BE49-F238E27FC236}">
                <a16:creationId xmlns:a16="http://schemas.microsoft.com/office/drawing/2014/main" id="{3FAE6546-344E-4286-B162-D54D03141DBD}"/>
              </a:ext>
            </a:extLst>
          </p:cNvPr>
          <p:cNvPicPr>
            <a:picLocks noChangeAspect="1"/>
          </p:cNvPicPr>
          <p:nvPr/>
        </p:nvPicPr>
        <p:blipFill>
          <a:blip r:embed="rId5"/>
          <a:stretch>
            <a:fillRect/>
          </a:stretch>
        </p:blipFill>
        <p:spPr>
          <a:xfrm rot="395847">
            <a:off x="6186947" y="3567014"/>
            <a:ext cx="2037213" cy="2398275"/>
          </a:xfrm>
          <a:prstGeom prst="rect">
            <a:avLst/>
          </a:prstGeom>
        </p:spPr>
      </p:pic>
      <p:sp>
        <p:nvSpPr>
          <p:cNvPr id="14" name="Rectangle 4">
            <a:extLst>
              <a:ext uri="{FF2B5EF4-FFF2-40B4-BE49-F238E27FC236}">
                <a16:creationId xmlns:a16="http://schemas.microsoft.com/office/drawing/2014/main" id="{E792B8CA-A739-4DC7-9F73-83287C8E0A44}"/>
              </a:ext>
            </a:extLst>
          </p:cNvPr>
          <p:cNvSpPr/>
          <p:nvPr/>
        </p:nvSpPr>
        <p:spPr>
          <a:xfrm>
            <a:off x="0" y="0"/>
            <a:ext cx="2167760"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Titel 1">
            <a:extLst>
              <a:ext uri="{FF2B5EF4-FFF2-40B4-BE49-F238E27FC236}">
                <a16:creationId xmlns:a16="http://schemas.microsoft.com/office/drawing/2014/main" id="{30E92157-53B8-4BF2-A224-F40CA20EB8B4}"/>
              </a:ext>
            </a:extLst>
          </p:cNvPr>
          <p:cNvSpPr txBox="1">
            <a:spLocks/>
          </p:cNvSpPr>
          <p:nvPr/>
        </p:nvSpPr>
        <p:spPr>
          <a:xfrm>
            <a:off x="0" y="2005263"/>
            <a:ext cx="2057400" cy="2847474"/>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b="1" kern="1200" baseline="0">
                <a:solidFill>
                  <a:schemeClr val="accent2"/>
                </a:solidFill>
                <a:latin typeface="+mj-lt"/>
                <a:ea typeface="+mj-ea"/>
                <a:cs typeface="+mj-cs"/>
              </a:defRPr>
            </a:lvl1pPr>
          </a:lstStyle>
          <a:p>
            <a:pPr algn="r"/>
            <a:r>
              <a:rPr lang="fr-FR" sz="2200" dirty="0">
                <a:solidFill>
                  <a:schemeClr val="bg1"/>
                </a:solidFill>
              </a:rPr>
              <a:t>Participation à l’évaluation électronique du PEI en mai 2018</a:t>
            </a:r>
            <a:endParaRPr lang="nl-NL" sz="2200" dirty="0">
              <a:solidFill>
                <a:schemeClr val="bg1"/>
              </a:solidFill>
            </a:endParaRPr>
          </a:p>
        </p:txBody>
      </p:sp>
      <p:pic>
        <p:nvPicPr>
          <p:cNvPr id="15" name="Picture 13">
            <a:extLst>
              <a:ext uri="{FF2B5EF4-FFF2-40B4-BE49-F238E27FC236}">
                <a16:creationId xmlns:a16="http://schemas.microsoft.com/office/drawing/2014/main" id="{5C40B709-AD10-43A8-B978-984FA0B2FF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Tree>
    <p:extLst>
      <p:ext uri="{BB962C8B-B14F-4D97-AF65-F5344CB8AC3E}">
        <p14:creationId xmlns:p14="http://schemas.microsoft.com/office/powerpoint/2010/main" val="21199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8313B2-2541-40F7-B17D-E84BE4EE29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2"/>
          <a:stretch/>
        </p:blipFill>
        <p:spPr>
          <a:xfrm>
            <a:off x="0" y="1"/>
            <a:ext cx="9144000" cy="6858000"/>
          </a:xfrm>
          <a:prstGeom prst="rect">
            <a:avLst/>
          </a:prstGeom>
          <a:noFill/>
        </p:spPr>
      </p:pic>
      <p:sp>
        <p:nvSpPr>
          <p:cNvPr id="2" name="Titel 1">
            <a:extLst>
              <a:ext uri="{FF2B5EF4-FFF2-40B4-BE49-F238E27FC236}">
                <a16:creationId xmlns:a16="http://schemas.microsoft.com/office/drawing/2014/main" id="{E464B218-4FE6-4797-8241-30CBEA17961F}"/>
              </a:ext>
            </a:extLst>
          </p:cNvPr>
          <p:cNvSpPr>
            <a:spLocks noGrp="1"/>
          </p:cNvSpPr>
          <p:nvPr>
            <p:ph type="title"/>
          </p:nvPr>
        </p:nvSpPr>
        <p:spPr>
          <a:xfrm>
            <a:off x="804126" y="0"/>
            <a:ext cx="7884000" cy="925792"/>
          </a:xfrm>
        </p:spPr>
        <p:txBody>
          <a:bodyPr/>
          <a:lstStyle/>
          <a:p>
            <a:r>
              <a:rPr lang="en-GB" dirty="0">
                <a:solidFill>
                  <a:schemeClr val="accent1"/>
                </a:solidFill>
                <a:latin typeface="Myriad Pro" panose="020B0503030403020204" pitchFamily="34" charset="0"/>
              </a:rPr>
              <a:t> </a:t>
            </a:r>
            <a:br>
              <a:rPr lang="en-GB" dirty="0">
                <a:solidFill>
                  <a:schemeClr val="accent1"/>
                </a:solidFill>
                <a:latin typeface="Myriad Pro" panose="020B0503030403020204" pitchFamily="34" charset="0"/>
              </a:rPr>
            </a:br>
            <a:endParaRPr lang="nl-NL" dirty="0">
              <a:solidFill>
                <a:schemeClr val="accent1"/>
              </a:solidFill>
            </a:endParaRPr>
          </a:p>
        </p:txBody>
      </p:sp>
      <p:sp>
        <p:nvSpPr>
          <p:cNvPr id="19" name="Rectangle 4">
            <a:extLst>
              <a:ext uri="{FF2B5EF4-FFF2-40B4-BE49-F238E27FC236}">
                <a16:creationId xmlns:a16="http://schemas.microsoft.com/office/drawing/2014/main" id="{F81733C0-06BB-48BA-96D1-8F96953D8FF8}"/>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1" name="Picture 13">
            <a:extLst>
              <a:ext uri="{FF2B5EF4-FFF2-40B4-BE49-F238E27FC236}">
                <a16:creationId xmlns:a16="http://schemas.microsoft.com/office/drawing/2014/main" id="{9B76A0F7-0BCC-4277-8A3E-76E38D3F94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
        <p:nvSpPr>
          <p:cNvPr id="18" name="Titel 1">
            <a:extLst>
              <a:ext uri="{FF2B5EF4-FFF2-40B4-BE49-F238E27FC236}">
                <a16:creationId xmlns:a16="http://schemas.microsoft.com/office/drawing/2014/main" id="{677C6553-6A04-47FB-B845-92955E930F48}"/>
              </a:ext>
            </a:extLst>
          </p:cNvPr>
          <p:cNvSpPr txBox="1">
            <a:spLocks/>
          </p:cNvSpPr>
          <p:nvPr/>
        </p:nvSpPr>
        <p:spPr>
          <a:xfrm>
            <a:off x="0" y="2619877"/>
            <a:ext cx="2057400" cy="161824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Hausse de la participation </a:t>
            </a:r>
            <a:endParaRPr lang="en-GB" dirty="0"/>
          </a:p>
        </p:txBody>
      </p:sp>
      <p:pic>
        <p:nvPicPr>
          <p:cNvPr id="6" name="Picture 5">
            <a:extLst>
              <a:ext uri="{FF2B5EF4-FFF2-40B4-BE49-F238E27FC236}">
                <a16:creationId xmlns:a16="http://schemas.microsoft.com/office/drawing/2014/main" id="{53C598B3-7C1D-4829-B284-56E577493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5687" y="462896"/>
            <a:ext cx="6033875" cy="5614679"/>
          </a:xfrm>
          <a:prstGeom prst="rect">
            <a:avLst/>
          </a:prstGeom>
        </p:spPr>
      </p:pic>
    </p:spTree>
    <p:extLst>
      <p:ext uri="{BB962C8B-B14F-4D97-AF65-F5344CB8AC3E}">
        <p14:creationId xmlns:p14="http://schemas.microsoft.com/office/powerpoint/2010/main" val="185745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1562737-41C8-40AD-AE4D-DD3A547CBF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EF90A01E-29C0-469D-B0C0-C34ED82C61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896" y="4471486"/>
            <a:ext cx="5916180" cy="781814"/>
          </a:xfrm>
          <a:prstGeom prst="rect">
            <a:avLst/>
          </a:prstGeom>
        </p:spPr>
      </p:pic>
      <p:pic>
        <p:nvPicPr>
          <p:cNvPr id="5" name="Picture 4">
            <a:extLst>
              <a:ext uri="{FF2B5EF4-FFF2-40B4-BE49-F238E27FC236}">
                <a16:creationId xmlns:a16="http://schemas.microsoft.com/office/drawing/2014/main" id="{740B9BB1-6449-490A-A578-DE4745D8C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5896" y="3629411"/>
            <a:ext cx="5822454" cy="781814"/>
          </a:xfrm>
          <a:prstGeom prst="rect">
            <a:avLst/>
          </a:prstGeom>
        </p:spPr>
      </p:pic>
      <p:pic>
        <p:nvPicPr>
          <p:cNvPr id="8" name="Picture 7">
            <a:extLst>
              <a:ext uri="{FF2B5EF4-FFF2-40B4-BE49-F238E27FC236}">
                <a16:creationId xmlns:a16="http://schemas.microsoft.com/office/drawing/2014/main" id="{0AB1D5D7-2D47-457B-B0A4-5823BED7A7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2439" y="2787337"/>
            <a:ext cx="5413259" cy="781814"/>
          </a:xfrm>
          <a:prstGeom prst="rect">
            <a:avLst/>
          </a:prstGeom>
        </p:spPr>
      </p:pic>
      <p:pic>
        <p:nvPicPr>
          <p:cNvPr id="12" name="Picture 11">
            <a:extLst>
              <a:ext uri="{FF2B5EF4-FFF2-40B4-BE49-F238E27FC236}">
                <a16:creationId xmlns:a16="http://schemas.microsoft.com/office/drawing/2014/main" id="{3B799876-DF2A-4495-99CE-496B1224A4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5896" y="1945262"/>
            <a:ext cx="5111507" cy="781814"/>
          </a:xfrm>
          <a:prstGeom prst="rect">
            <a:avLst/>
          </a:prstGeom>
        </p:spPr>
      </p:pic>
      <p:sp>
        <p:nvSpPr>
          <p:cNvPr id="15" name="Rectangle 4">
            <a:extLst>
              <a:ext uri="{FF2B5EF4-FFF2-40B4-BE49-F238E27FC236}">
                <a16:creationId xmlns:a16="http://schemas.microsoft.com/office/drawing/2014/main" id="{65C10469-77A3-465D-BB3D-54537377D5C6}"/>
              </a:ext>
            </a:extLst>
          </p:cNvPr>
          <p:cNvSpPr/>
          <p:nvPr/>
        </p:nvSpPr>
        <p:spPr>
          <a:xfrm>
            <a:off x="0" y="0"/>
            <a:ext cx="2167759" cy="6857999"/>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4" name="Picture 13">
            <a:extLst>
              <a:ext uri="{FF2B5EF4-FFF2-40B4-BE49-F238E27FC236}">
                <a16:creationId xmlns:a16="http://schemas.microsoft.com/office/drawing/2014/main" id="{79531322-6120-471F-9375-F3FD0E69F3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sp>
        <p:nvSpPr>
          <p:cNvPr id="14" name="Titel 1">
            <a:extLst>
              <a:ext uri="{FF2B5EF4-FFF2-40B4-BE49-F238E27FC236}">
                <a16:creationId xmlns:a16="http://schemas.microsoft.com/office/drawing/2014/main" id="{437DB066-06CF-4440-98BD-CCCB9C1A12E0}"/>
              </a:ext>
            </a:extLst>
          </p:cNvPr>
          <p:cNvSpPr txBox="1">
            <a:spLocks/>
          </p:cNvSpPr>
          <p:nvPr/>
        </p:nvSpPr>
        <p:spPr>
          <a:xfrm>
            <a:off x="0" y="2966104"/>
            <a:ext cx="2057400" cy="925792"/>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Inscriptions aux examens sur ordinateur</a:t>
            </a:r>
            <a:endParaRPr lang="en-GB" dirty="0"/>
          </a:p>
        </p:txBody>
      </p:sp>
    </p:spTree>
    <p:extLst>
      <p:ext uri="{BB962C8B-B14F-4D97-AF65-F5344CB8AC3E}">
        <p14:creationId xmlns:p14="http://schemas.microsoft.com/office/powerpoint/2010/main" val="32774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ppt_w/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ppt_w</p:attrName>
                                        </p:attrNameLst>
                                      </p:cBhvr>
                                      <p:tavLst>
                                        <p:tav tm="0">
                                          <p:val>
                                            <p:fltVal val="0"/>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ppt_w/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ppt_w/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ppt_x</p:attrName>
                                        </p:attrNameLst>
                                      </p:cBhvr>
                                      <p:tavLst>
                                        <p:tav tm="0">
                                          <p:val>
                                            <p:strVal val="#ppt_x-#ppt_w/2"/>
                                          </p:val>
                                        </p:tav>
                                        <p:tav tm="100000">
                                          <p:val>
                                            <p:strVal val="#ppt_x"/>
                                          </p:val>
                                        </p:tav>
                                      </p:tavLst>
                                    </p:anim>
                                    <p:anim calcmode="lin" valueType="num">
                                      <p:cBhvr>
                                        <p:cTn id="26" dur="1000" fill="hold"/>
                                        <p:tgtEl>
                                          <p:spTgt spid="3"/>
                                        </p:tgtEl>
                                        <p:attrNameLst>
                                          <p:attrName>ppt_y</p:attrName>
                                        </p:attrNameLst>
                                      </p:cBhvr>
                                      <p:tavLst>
                                        <p:tav tm="0">
                                          <p:val>
                                            <p:strVal val="#ppt_y"/>
                                          </p:val>
                                        </p:tav>
                                        <p:tav tm="100000">
                                          <p:val>
                                            <p:strVal val="#ppt_y"/>
                                          </p:val>
                                        </p:tav>
                                      </p:tavLst>
                                    </p:anim>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7D6091-D6BF-4B02-8496-31004739B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5" name="Rectangle 4">
            <a:extLst>
              <a:ext uri="{FF2B5EF4-FFF2-40B4-BE49-F238E27FC236}">
                <a16:creationId xmlns:a16="http://schemas.microsoft.com/office/drawing/2014/main" id="{715DD615-E30F-44F2-B995-438A1BFF063E}"/>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a:extLst>
              <a:ext uri="{FF2B5EF4-FFF2-40B4-BE49-F238E27FC236}">
                <a16:creationId xmlns:a16="http://schemas.microsoft.com/office/drawing/2014/main" id="{D502B02C-6BF1-4C54-A709-68EEA4F5F08A}"/>
              </a:ext>
            </a:extLst>
          </p:cNvPr>
          <p:cNvSpPr txBox="1"/>
          <p:nvPr/>
        </p:nvSpPr>
        <p:spPr>
          <a:xfrm>
            <a:off x="50334" y="2028616"/>
            <a:ext cx="2057399" cy="2800767"/>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Correspondance entre les notes finales prévues et les résultats des candidats</a:t>
            </a:r>
            <a:endParaRPr lang="en-GB" dirty="0"/>
          </a:p>
        </p:txBody>
      </p:sp>
      <p:pic>
        <p:nvPicPr>
          <p:cNvPr id="14" name="Picture 13">
            <a:extLst>
              <a:ext uri="{FF2B5EF4-FFF2-40B4-BE49-F238E27FC236}">
                <a16:creationId xmlns:a16="http://schemas.microsoft.com/office/drawing/2014/main" id="{15915A11-45A6-4F72-A4C9-9185BC23D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3" name="Picture 2">
            <a:extLst>
              <a:ext uri="{FF2B5EF4-FFF2-40B4-BE49-F238E27FC236}">
                <a16:creationId xmlns:a16="http://schemas.microsoft.com/office/drawing/2014/main" id="{352FEBFD-7E87-4987-BBF0-5E15FE0C7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860" y="847014"/>
            <a:ext cx="6768805" cy="4917408"/>
          </a:xfrm>
          <a:prstGeom prst="rect">
            <a:avLst/>
          </a:prstGeom>
        </p:spPr>
      </p:pic>
    </p:spTree>
    <p:extLst>
      <p:ext uri="{BB962C8B-B14F-4D97-AF65-F5344CB8AC3E}">
        <p14:creationId xmlns:p14="http://schemas.microsoft.com/office/powerpoint/2010/main" val="83563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4C943C-3960-4504-9508-A23411051A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 y="0"/>
            <a:ext cx="9142223" cy="6857999"/>
          </a:xfrm>
          <a:prstGeom prst="rect">
            <a:avLst/>
          </a:prstGeom>
        </p:spPr>
      </p:pic>
      <p:sp>
        <p:nvSpPr>
          <p:cNvPr id="8" name="Rectangle 7">
            <a:extLst>
              <a:ext uri="{FF2B5EF4-FFF2-40B4-BE49-F238E27FC236}">
                <a16:creationId xmlns:a16="http://schemas.microsoft.com/office/drawing/2014/main" id="{FBD30191-3C40-49E8-AB49-883630E4CD16}"/>
              </a:ext>
            </a:extLst>
          </p:cNvPr>
          <p:cNvSpPr/>
          <p:nvPr/>
        </p:nvSpPr>
        <p:spPr>
          <a:xfrm>
            <a:off x="0" y="0"/>
            <a:ext cx="2167759" cy="6858000"/>
          </a:xfrm>
          <a:prstGeom prst="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
            <a:extLst>
              <a:ext uri="{FF2B5EF4-FFF2-40B4-BE49-F238E27FC236}">
                <a16:creationId xmlns:a16="http://schemas.microsoft.com/office/drawing/2014/main" id="{DF23FDC4-86B2-4E03-BA13-E969DA2BD15E}"/>
              </a:ext>
            </a:extLst>
          </p:cNvPr>
          <p:cNvSpPr txBox="1"/>
          <p:nvPr/>
        </p:nvSpPr>
        <p:spPr>
          <a:xfrm>
            <a:off x="0" y="2197893"/>
            <a:ext cx="2057400" cy="2659333"/>
          </a:xfrm>
          <a:prstGeom prst="rect">
            <a:avLst/>
          </a:prstGeom>
        </p:spPr>
        <p:txBody>
          <a:bodyPr vert="horz" lIns="0" tIns="0" rIns="0" bIns="0" rtlCol="0" anchor="ctr" anchorCtr="0">
            <a:noAutofit/>
          </a:bodyPr>
          <a:lstStyle>
            <a:defPPr>
              <a:defRPr lang="en-US"/>
            </a:defPPr>
            <a:lvl1pPr algn="r">
              <a:lnSpc>
                <a:spcPct val="100000"/>
              </a:lnSpc>
              <a:spcBef>
                <a:spcPct val="0"/>
              </a:spcBef>
              <a:buNone/>
              <a:defRPr sz="2200" b="1" baseline="0">
                <a:solidFill>
                  <a:schemeClr val="bg1"/>
                </a:solidFill>
                <a:latin typeface="+mj-lt"/>
                <a:ea typeface="+mj-ea"/>
                <a:cs typeface="+mj-cs"/>
              </a:defRPr>
            </a:lvl1pPr>
          </a:lstStyle>
          <a:p>
            <a:r>
              <a:rPr lang="fr-FR" dirty="0"/>
              <a:t>Candidats inscrits à l’évaluation électronique ayant obtenu une note finale d’au moins 3</a:t>
            </a:r>
            <a:endParaRPr lang="en-GB" dirty="0"/>
          </a:p>
        </p:txBody>
      </p:sp>
      <p:pic>
        <p:nvPicPr>
          <p:cNvPr id="14" name="Picture 13">
            <a:extLst>
              <a:ext uri="{FF2B5EF4-FFF2-40B4-BE49-F238E27FC236}">
                <a16:creationId xmlns:a16="http://schemas.microsoft.com/office/drawing/2014/main" id="{16DD454C-E613-4867-A1F0-C52A82AE8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75" y="6308925"/>
            <a:ext cx="2766125" cy="549075"/>
          </a:xfrm>
          <a:prstGeom prst="rect">
            <a:avLst/>
          </a:prstGeom>
        </p:spPr>
      </p:pic>
      <p:pic>
        <p:nvPicPr>
          <p:cNvPr id="6" name="Picture 5">
            <a:extLst>
              <a:ext uri="{FF2B5EF4-FFF2-40B4-BE49-F238E27FC236}">
                <a16:creationId xmlns:a16="http://schemas.microsoft.com/office/drawing/2014/main" id="{B354F87B-315F-401B-8BE9-069EB1832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006" y="914097"/>
            <a:ext cx="6791992" cy="4934253"/>
          </a:xfrm>
          <a:prstGeom prst="rect">
            <a:avLst/>
          </a:prstGeom>
        </p:spPr>
      </p:pic>
    </p:spTree>
    <p:extLst>
      <p:ext uri="{BB962C8B-B14F-4D97-AF65-F5344CB8AC3E}">
        <p14:creationId xmlns:p14="http://schemas.microsoft.com/office/powerpoint/2010/main" val="3707778590"/>
      </p:ext>
    </p:extLst>
  </p:cSld>
  <p:clrMapOvr>
    <a:masterClrMapping/>
  </p:clrMapOvr>
</p:sld>
</file>

<file path=ppt/theme/theme1.xml><?xml version="1.0" encoding="utf-8"?>
<a:theme xmlns:a="http://schemas.openxmlformats.org/drawingml/2006/main" name="Kantoorthema">
  <a:themeElements>
    <a:clrScheme name="IB_Colors_2015">
      <a:dk1>
        <a:sysClr val="windowText" lastClr="000000"/>
      </a:dk1>
      <a:lt1>
        <a:sysClr val="window" lastClr="FFFFFF"/>
      </a:lt1>
      <a:dk2>
        <a:srgbClr val="004B8D"/>
      </a:dk2>
      <a:lt2>
        <a:srgbClr val="E7E6E6"/>
      </a:lt2>
      <a:accent1>
        <a:srgbClr val="004B8D"/>
      </a:accent1>
      <a:accent2>
        <a:srgbClr val="1AB7EA"/>
      </a:accent2>
      <a:accent3>
        <a:srgbClr val="FFCC00"/>
      </a:accent3>
      <a:accent4>
        <a:srgbClr val="F05033"/>
      </a:accent4>
      <a:accent5>
        <a:srgbClr val="00B5CB"/>
      </a:accent5>
      <a:accent6>
        <a:srgbClr val="652D8A"/>
      </a:accent6>
      <a:hlink>
        <a:srgbClr val="000000"/>
      </a:hlink>
      <a:folHlink>
        <a:srgbClr val="000000"/>
      </a:folHlink>
    </a:clrScheme>
    <a:fontScheme name="IB_MyriadPro">
      <a:majorFont>
        <a:latin typeface="Myriad Pro"/>
        <a:ea typeface=""/>
        <a:cs typeface=""/>
      </a:majorFont>
      <a:minorFont>
        <a:latin typeface="Myriad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22A8E87-7FD6-4C19-96FF-1215453EE84F}" vid="{B876DAF1-3BBA-4709-9BAD-5CF49A2F7E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8B9B3EEF92654D8AC20DA1A6AAA9D6" ma:contentTypeVersion="4" ma:contentTypeDescription="Create a new document." ma:contentTypeScope="" ma:versionID="50e0b57095bd9e75c9b003708e42293c">
  <xsd:schema xmlns:xsd="http://www.w3.org/2001/XMLSchema" xmlns:xs="http://www.w3.org/2001/XMLSchema" xmlns:p="http://schemas.microsoft.com/office/2006/metadata/properties" xmlns:ns2="65d946b7-e99c-4a76-8f89-e83be3e19dd0" xmlns:ns3="f999415b-91e4-45af-b183-f44892881d72" targetNamespace="http://schemas.microsoft.com/office/2006/metadata/properties" ma:root="true" ma:fieldsID="f0b082b87f232dae92c822d13c1e6745" ns2:_="" ns3:_="">
    <xsd:import namespace="65d946b7-e99c-4a76-8f89-e83be3e19dd0"/>
    <xsd:import namespace="f999415b-91e4-45af-b183-f44892881d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946b7-e99c-4a76-8f89-e83be3e19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9415b-91e4-45af-b183-f44892881d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C8D47E-ADEB-4CA6-A446-0A1A8BAB9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d946b7-e99c-4a76-8f89-e83be3e19dd0"/>
    <ds:schemaRef ds:uri="f999415b-91e4-45af-b183-f44892881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7B56D9-12CE-4C2C-98A0-2AD28F3C8EFE}">
  <ds:schemaRefs>
    <ds:schemaRef ds:uri="http://schemas.microsoft.com/sharepoint/v3/contenttype/forms"/>
  </ds:schemaRefs>
</ds:datastoreItem>
</file>

<file path=customXml/itemProps3.xml><?xml version="1.0" encoding="utf-8"?>
<ds:datastoreItem xmlns:ds="http://schemas.openxmlformats.org/officeDocument/2006/customXml" ds:itemID="{254396E8-B3E0-41E5-87C4-E97ABA45A7A2}">
  <ds:schemaRefs>
    <ds:schemaRef ds:uri="http://schemas.microsoft.com/office/2006/documentManagement/types"/>
    <ds:schemaRef ds:uri="http://purl.org/dc/terms/"/>
    <ds:schemaRef ds:uri="http://schemas.openxmlformats.org/package/2006/metadata/core-properties"/>
    <ds:schemaRef ds:uri="http://purl.org/dc/dcmitype/"/>
    <ds:schemaRef ds:uri="f999415b-91e4-45af-b183-f44892881d72"/>
    <ds:schemaRef ds:uri="http://purl.org/dc/elements/1.1/"/>
    <ds:schemaRef ds:uri="http://schemas.microsoft.com/office/2006/metadata/properties"/>
    <ds:schemaRef ds:uri="http://schemas.microsoft.com/office/infopath/2007/PartnerControls"/>
    <ds:schemaRef ds:uri="65d946b7-e99c-4a76-8f89-e83be3e19d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Presentation-MYP-En-2019</Template>
  <TotalTime>747</TotalTime>
  <Words>2651</Words>
  <Application>Microsoft Office PowerPoint</Application>
  <PresentationFormat>Diavoorstelling (4:3)</PresentationFormat>
  <Paragraphs>193</Paragraphs>
  <Slides>47</Slides>
  <Notes>44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47</vt:i4>
      </vt:variant>
    </vt:vector>
  </HeadingPairs>
  <TitlesOfParts>
    <vt:vector size="51" baseType="lpstr">
      <vt:lpstr>Arial</vt:lpstr>
      <vt:lpstr>Calibri</vt:lpstr>
      <vt:lpstr>Myriad Pro</vt:lpstr>
      <vt:lpstr>Kantoorthema</vt:lpstr>
      <vt:lpstr>PowerPoint-presentatie</vt:lpstr>
      <vt:lpstr>Webinaire </vt:lpstr>
      <vt:lpstr>Eleonore Kromhout</vt:lpstr>
      <vt:lpstr>Évaluation électronique du PEI</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Retour d’information des parties prenantes sur l’évaluation électronique du PEI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Réponses ouvertes de l’enquête</vt:lpstr>
      <vt:lpstr>PowerPoint-presentatie</vt:lpstr>
      <vt:lpstr>PowerPoint-presentatie</vt:lpstr>
      <vt:lpstr>PowerPoint-presentatie</vt:lpstr>
      <vt:lpstr>PowerPoint-presentatie</vt:lpstr>
      <vt:lpstr>Évaluation électronique du PEI et enseignement et apprentissage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À venir : nouvelles activités gratuites de perfectionnement professionnel pour l’évaluation électronique du PEI www.ibo.org/professional-development/free-learning (en anglais ; bientôt disponible en français et en espagnol)</vt:lpstr>
      <vt:lpstr>Questions-réponses</vt:lpstr>
      <vt:lpstr>Nous vous remercions pour votre participation. Continuez à suivre les actualités du PEI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Mihael Rehak</dc:creator>
  <cp:lastModifiedBy>Mihael Rehak</cp:lastModifiedBy>
  <cp:revision>88</cp:revision>
  <cp:lastPrinted>2019-04-02T13:29:01Z</cp:lastPrinted>
  <dcterms:created xsi:type="dcterms:W3CDTF">2019-03-26T07:49:16Z</dcterms:created>
  <dcterms:modified xsi:type="dcterms:W3CDTF">2019-04-18T13:44:47Z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0x010100828B9B3EEF92654D8AC20DA1A6AAA9D6</vt:lpwstr>
  </property>
</Properties>
</file>